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8" r:id="rId3"/>
    <p:sldId id="259" r:id="rId4"/>
    <p:sldId id="317" r:id="rId5"/>
    <p:sldId id="298" r:id="rId6"/>
    <p:sldId id="295" r:id="rId7"/>
    <p:sldId id="296" r:id="rId8"/>
    <p:sldId id="299" r:id="rId9"/>
    <p:sldId id="308" r:id="rId10"/>
    <p:sldId id="309" r:id="rId11"/>
    <p:sldId id="315" r:id="rId12"/>
    <p:sldId id="310" r:id="rId13"/>
    <p:sldId id="311" r:id="rId14"/>
    <p:sldId id="319" r:id="rId15"/>
    <p:sldId id="320" r:id="rId16"/>
    <p:sldId id="321" r:id="rId17"/>
    <p:sldId id="301" r:id="rId18"/>
    <p:sldId id="302" r:id="rId19"/>
    <p:sldId id="303" r:id="rId20"/>
    <p:sldId id="304" r:id="rId21"/>
    <p:sldId id="305" r:id="rId22"/>
    <p:sldId id="306" r:id="rId23"/>
    <p:sldId id="307" r:id="rId24"/>
    <p:sldId id="322" r:id="rId25"/>
    <p:sldId id="323" r:id="rId26"/>
    <p:sldId id="324" r:id="rId27"/>
    <p:sldId id="325" r:id="rId28"/>
    <p:sldId id="326" r:id="rId29"/>
    <p:sldId id="327" r:id="rId30"/>
    <p:sldId id="328" r:id="rId31"/>
    <p:sldId id="329" r:id="rId32"/>
    <p:sldId id="269"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206" y="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12AA9DA1-9AFC-4D6B-8322-F590BADD62C8}" type="datetimeFigureOut">
              <a:rPr lang="en-US" smtClean="0"/>
              <a:pPr/>
              <a:t>1/4/2023</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47B28ED1-468A-4FEB-A5BE-4FF426319E47}"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2AA9DA1-9AFC-4D6B-8322-F590BADD62C8}" type="datetimeFigureOut">
              <a:rPr lang="en-US" smtClean="0"/>
              <a:pPr/>
              <a:t>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B28ED1-468A-4FEB-A5BE-4FF426319E4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2AA9DA1-9AFC-4D6B-8322-F590BADD62C8}" type="datetimeFigureOut">
              <a:rPr lang="en-US" smtClean="0"/>
              <a:pPr/>
              <a:t>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B28ED1-468A-4FEB-A5BE-4FF426319E4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2AA9DA1-9AFC-4D6B-8322-F590BADD62C8}" type="datetimeFigureOut">
              <a:rPr lang="en-US" smtClean="0"/>
              <a:pPr/>
              <a:t>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B28ED1-468A-4FEB-A5BE-4FF426319E4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2AA9DA1-9AFC-4D6B-8322-F590BADD62C8}" type="datetimeFigureOut">
              <a:rPr lang="en-US" smtClean="0"/>
              <a:pPr/>
              <a:t>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B28ED1-468A-4FEB-A5BE-4FF426319E47}"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2AA9DA1-9AFC-4D6B-8322-F590BADD62C8}" type="datetimeFigureOut">
              <a:rPr lang="en-US" smtClean="0"/>
              <a:pPr/>
              <a:t>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B28ED1-468A-4FEB-A5BE-4FF426319E4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2AA9DA1-9AFC-4D6B-8322-F590BADD62C8}" type="datetimeFigureOut">
              <a:rPr lang="en-US" smtClean="0"/>
              <a:pPr/>
              <a:t>1/4/2023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7B28ED1-468A-4FEB-A5BE-4FF426319E4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2AA9DA1-9AFC-4D6B-8322-F590BADD62C8}" type="datetimeFigureOut">
              <a:rPr lang="en-US" smtClean="0"/>
              <a:pPr/>
              <a:t>1/4/2023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7B28ED1-468A-4FEB-A5BE-4FF426319E4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AA9DA1-9AFC-4D6B-8322-F590BADD62C8}" type="datetimeFigureOut">
              <a:rPr lang="en-US" smtClean="0"/>
              <a:pPr/>
              <a:t>1/4/2023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7B28ED1-468A-4FEB-A5BE-4FF426319E4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2AA9DA1-9AFC-4D6B-8322-F590BADD62C8}" type="datetimeFigureOut">
              <a:rPr lang="en-US" smtClean="0"/>
              <a:pPr/>
              <a:t>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B28ED1-468A-4FEB-A5BE-4FF426319E4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2AA9DA1-9AFC-4D6B-8322-F590BADD62C8}" type="datetimeFigureOut">
              <a:rPr lang="en-US" smtClean="0"/>
              <a:pPr/>
              <a:t>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47B28ED1-468A-4FEB-A5BE-4FF426319E47}"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2AA9DA1-9AFC-4D6B-8322-F590BADD62C8}" type="datetimeFigureOut">
              <a:rPr lang="en-US" smtClean="0"/>
              <a:pPr/>
              <a:t>1/4/2023</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47B28ED1-468A-4FEB-A5BE-4FF426319E47}"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answers.com/topic/latin" TargetMode="External"/><Relationship Id="rId2" Type="http://schemas.openxmlformats.org/officeDocument/2006/relationships/hyperlink" Target="http://www.answers.com/topic/italian-language"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228600"/>
            <a:ext cx="8382000" cy="6324600"/>
          </a:xfrm>
          <a:ln>
            <a:solidFill>
              <a:schemeClr val="tx1"/>
            </a:solidFill>
          </a:ln>
        </p:spPr>
        <p:txBody>
          <a:bodyPr>
            <a:normAutofit fontScale="90000"/>
          </a:bodyPr>
          <a:lstStyle/>
          <a:p>
            <a:pPr algn="ctr"/>
            <a:r>
              <a:rPr lang="en-US" sz="5400" dirty="0" smtClean="0">
                <a:solidFill>
                  <a:schemeClr val="tx1"/>
                </a:solidFill>
              </a:rPr>
              <a:t/>
            </a:r>
            <a:br>
              <a:rPr lang="en-US" sz="5400" dirty="0" smtClean="0">
                <a:solidFill>
                  <a:schemeClr val="tx1"/>
                </a:solidFill>
              </a:rPr>
            </a:br>
            <a:r>
              <a:rPr lang="en-US" sz="5400" dirty="0" smtClean="0">
                <a:solidFill>
                  <a:schemeClr val="tx1"/>
                </a:solidFill>
              </a:rPr>
              <a:t/>
            </a:r>
            <a:br>
              <a:rPr lang="en-US" sz="5400" dirty="0" smtClean="0">
                <a:solidFill>
                  <a:schemeClr val="tx1"/>
                </a:solidFill>
              </a:rPr>
            </a:br>
            <a:r>
              <a:rPr lang="en-US" sz="5400" dirty="0" smtClean="0">
                <a:solidFill>
                  <a:schemeClr val="tx1"/>
                </a:solidFill>
              </a:rPr>
              <a:t/>
            </a:r>
            <a:br>
              <a:rPr lang="en-US" sz="5400" dirty="0" smtClean="0">
                <a:solidFill>
                  <a:schemeClr val="tx1"/>
                </a:solidFill>
              </a:rPr>
            </a:br>
            <a:r>
              <a:rPr lang="en-US" sz="5400" dirty="0" err="1" smtClean="0">
                <a:solidFill>
                  <a:schemeClr val="tx1"/>
                </a:solidFill>
              </a:rPr>
              <a:t>Cihan</a:t>
            </a:r>
            <a:r>
              <a:rPr lang="en-US" sz="5400" dirty="0" smtClean="0">
                <a:solidFill>
                  <a:schemeClr val="tx1"/>
                </a:solidFill>
              </a:rPr>
              <a:t> University</a:t>
            </a:r>
            <a:br>
              <a:rPr lang="en-US" sz="5400" dirty="0" smtClean="0">
                <a:solidFill>
                  <a:schemeClr val="tx1"/>
                </a:solidFill>
              </a:rPr>
            </a:br>
            <a:r>
              <a:rPr lang="en-US" sz="5400" dirty="0" smtClean="0">
                <a:solidFill>
                  <a:schemeClr val="tx1"/>
                </a:solidFill>
              </a:rPr>
              <a:t>Business &amp; Administration </a:t>
            </a:r>
            <a:br>
              <a:rPr lang="en-US" sz="5400" dirty="0" smtClean="0">
                <a:solidFill>
                  <a:schemeClr val="tx1"/>
                </a:solidFill>
              </a:rPr>
            </a:br>
            <a:r>
              <a:rPr lang="en-US" sz="5400" dirty="0" smtClean="0">
                <a:solidFill>
                  <a:schemeClr val="tx1"/>
                </a:solidFill>
              </a:rPr>
              <a:t/>
            </a:r>
            <a:br>
              <a:rPr lang="en-US" sz="5400" dirty="0" smtClean="0">
                <a:solidFill>
                  <a:schemeClr val="tx1"/>
                </a:solidFill>
              </a:rPr>
            </a:br>
            <a:r>
              <a:rPr lang="en-US" sz="5400" dirty="0" smtClean="0">
                <a:solidFill>
                  <a:schemeClr val="tx1"/>
                </a:solidFill>
              </a:rPr>
              <a:t>principles of Management</a:t>
            </a:r>
            <a:br>
              <a:rPr lang="en-US" sz="5400" dirty="0" smtClean="0">
                <a:solidFill>
                  <a:schemeClr val="tx1"/>
                </a:solidFill>
              </a:rPr>
            </a:br>
            <a:r>
              <a:rPr lang="en-US" sz="5400" dirty="0" smtClean="0">
                <a:solidFill>
                  <a:schemeClr val="tx1"/>
                </a:solidFill>
              </a:rPr>
              <a:t>First year S1</a:t>
            </a:r>
            <a:br>
              <a:rPr lang="en-US" sz="5400" dirty="0" smtClean="0">
                <a:solidFill>
                  <a:schemeClr val="tx1"/>
                </a:solidFill>
              </a:rPr>
            </a:br>
            <a:r>
              <a:rPr lang="en-US" sz="5400" dirty="0" smtClean="0">
                <a:solidFill>
                  <a:schemeClr val="tx1"/>
                </a:solidFill>
              </a:rPr>
              <a:t/>
            </a:r>
            <a:br>
              <a:rPr lang="en-US" sz="5400" dirty="0" smtClean="0">
                <a:solidFill>
                  <a:schemeClr val="tx1"/>
                </a:solidFill>
              </a:rPr>
            </a:br>
            <a:r>
              <a:rPr lang="en-US" sz="5400" dirty="0" smtClean="0">
                <a:solidFill>
                  <a:schemeClr val="tx1"/>
                </a:solidFill>
              </a:rPr>
              <a:t/>
            </a:r>
            <a:br>
              <a:rPr lang="en-US" sz="5400" dirty="0" smtClean="0">
                <a:solidFill>
                  <a:schemeClr val="tx1"/>
                </a:solidFill>
              </a:rPr>
            </a:br>
            <a:endParaRPr lang="en-US" sz="5400" dirty="0">
              <a:solidFill>
                <a:schemeClr val="tx1"/>
              </a:solidFill>
            </a:endParaRPr>
          </a:p>
        </p:txBody>
      </p:sp>
      <p:sp>
        <p:nvSpPr>
          <p:cNvPr id="3" name="Subtitle 2"/>
          <p:cNvSpPr>
            <a:spLocks noGrp="1"/>
          </p:cNvSpPr>
          <p:nvPr>
            <p:ph type="subTitle" idx="1"/>
          </p:nvPr>
        </p:nvSpPr>
        <p:spPr>
          <a:xfrm>
            <a:off x="533400" y="4953000"/>
            <a:ext cx="8229600" cy="1066800"/>
          </a:xfrm>
        </p:spPr>
        <p:txBody>
          <a:bodyPr>
            <a:normAutofit/>
          </a:bodyPr>
          <a:lstStyle/>
          <a:p>
            <a:pPr algn="ctr"/>
            <a:r>
              <a:rPr lang="en-US" sz="4900" b="1" dirty="0" err="1">
                <a:effectLst>
                  <a:outerShdw blurRad="38100" dist="25400" dir="5400000" algn="tl" rotWithShape="0">
                    <a:srgbClr val="000000">
                      <a:alpha val="43000"/>
                    </a:srgbClr>
                  </a:outerShdw>
                </a:effectLst>
                <a:latin typeface="+mj-lt"/>
                <a:ea typeface="+mj-ea"/>
                <a:cs typeface="+mj-cs"/>
              </a:rPr>
              <a:t>Basoz</a:t>
            </a:r>
            <a:r>
              <a:rPr lang="en-US" sz="4900" b="1" dirty="0">
                <a:effectLst>
                  <a:outerShdw blurRad="38100" dist="25400" dir="5400000" algn="tl" rotWithShape="0">
                    <a:srgbClr val="000000">
                      <a:alpha val="43000"/>
                    </a:srgbClr>
                  </a:outerShdw>
                </a:effectLst>
                <a:latin typeface="+mj-lt"/>
                <a:ea typeface="+mj-ea"/>
                <a:cs typeface="+mj-cs"/>
              </a:rPr>
              <a:t> </a:t>
            </a:r>
            <a:r>
              <a:rPr lang="en-US" sz="4900" b="1" dirty="0" err="1">
                <a:effectLst>
                  <a:outerShdw blurRad="38100" dist="25400" dir="5400000" algn="tl" rotWithShape="0">
                    <a:srgbClr val="000000">
                      <a:alpha val="43000"/>
                    </a:srgbClr>
                  </a:outerShdw>
                </a:effectLst>
                <a:latin typeface="+mj-lt"/>
                <a:ea typeface="+mj-ea"/>
                <a:cs typeface="+mj-cs"/>
              </a:rPr>
              <a:t>tofiq</a:t>
            </a:r>
            <a:r>
              <a:rPr lang="en-US" sz="4900" b="1" dirty="0">
                <a:effectLst>
                  <a:outerShdw blurRad="38100" dist="25400" dir="5400000" algn="tl" rotWithShape="0">
                    <a:srgbClr val="000000">
                      <a:alpha val="43000"/>
                    </a:srgbClr>
                  </a:outerShdw>
                </a:effectLst>
                <a:latin typeface="+mj-lt"/>
                <a:ea typeface="+mj-ea"/>
                <a:cs typeface="+mj-cs"/>
              </a:rPr>
              <a:t> </a:t>
            </a:r>
          </a:p>
          <a:p>
            <a:pPr algn="ctr"/>
            <a:endParaRPr lang="ar-IQ" dirty="0" smtClean="0"/>
          </a:p>
          <a:p>
            <a:pPr algn="ct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45719"/>
          </a:xfrm>
        </p:spPr>
        <p:txBody>
          <a:bodyPr>
            <a:normAutofit fontScale="90000"/>
          </a:bodyPr>
          <a:lstStyle/>
          <a:p>
            <a:endParaRPr lang="en-US" dirty="0"/>
          </a:p>
        </p:txBody>
      </p:sp>
      <p:sp>
        <p:nvSpPr>
          <p:cNvPr id="3" name="Content Placeholder 2"/>
          <p:cNvSpPr>
            <a:spLocks noGrp="1"/>
          </p:cNvSpPr>
          <p:nvPr>
            <p:ph idx="1"/>
          </p:nvPr>
        </p:nvSpPr>
        <p:spPr>
          <a:xfrm>
            <a:off x="228600" y="990600"/>
            <a:ext cx="8686800" cy="5562600"/>
          </a:xfrm>
        </p:spPr>
        <p:txBody>
          <a:bodyPr/>
          <a:lstStyle/>
          <a:p>
            <a:pPr>
              <a:buNone/>
            </a:pPr>
            <a:r>
              <a:rPr lang="en-GB" b="1" dirty="0" smtClean="0"/>
              <a:t>The Second approach: -</a:t>
            </a:r>
            <a:endParaRPr lang="en-US" dirty="0" smtClean="0"/>
          </a:p>
          <a:p>
            <a:pPr>
              <a:buNone/>
            </a:pPr>
            <a:r>
              <a:rPr lang="en-GB" b="1" dirty="0" smtClean="0"/>
              <a:t> </a:t>
            </a:r>
            <a:r>
              <a:rPr lang="en-GB" dirty="0" smtClean="0"/>
              <a:t>It can be study on the basis of organizational functions such as (operations, marketing, human and financial resources, research and development, public relations).</a:t>
            </a:r>
            <a:endParaRPr lang="en-US" dirty="0" smtClean="0"/>
          </a:p>
          <a:p>
            <a:pPr>
              <a:buNone/>
            </a:pPr>
            <a:endParaRPr lang="en-US" dirty="0" smtClean="0"/>
          </a:p>
          <a:p>
            <a:pPr>
              <a:buNone/>
            </a:pPr>
            <a:endParaRPr lang="en-US" dirty="0" smtClean="0"/>
          </a:p>
          <a:p>
            <a:pPr>
              <a:buNone/>
            </a:pPr>
            <a:r>
              <a:rPr lang="en-GB" b="1" dirty="0" smtClean="0"/>
              <a:t>The third approach: -</a:t>
            </a:r>
            <a:endParaRPr lang="en-US" dirty="0" smtClean="0"/>
          </a:p>
          <a:p>
            <a:pPr>
              <a:buNone/>
            </a:pPr>
            <a:r>
              <a:rPr lang="en-GB" dirty="0" smtClean="0"/>
              <a:t>It can be study through the functions of Director (administrative functions) include the planning and decision making, organizing, leadership, motivation and controlling.</a:t>
            </a:r>
            <a:endParaRPr lang="en-US" dirty="0" smtClean="0"/>
          </a:p>
          <a:p>
            <a:pPr>
              <a:buNone/>
            </a:pP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GB" b="1" dirty="0" smtClean="0"/>
              <a:t>Is Management</a:t>
            </a:r>
            <a:r>
              <a:rPr lang="en-GB" dirty="0" smtClean="0"/>
              <a:t> </a:t>
            </a:r>
            <a:r>
              <a:rPr lang="en-GB" b="1" dirty="0" smtClean="0"/>
              <a:t>science or art</a:t>
            </a:r>
            <a:r>
              <a:rPr lang="en-US" dirty="0" smtClean="0"/>
              <a:t/>
            </a:r>
            <a:br>
              <a:rPr lang="en-US" dirty="0" smtClean="0"/>
            </a:br>
            <a:endParaRPr lang="en-US" dirty="0"/>
          </a:p>
        </p:txBody>
      </p:sp>
      <p:sp>
        <p:nvSpPr>
          <p:cNvPr id="3" name="Content Placeholder 2"/>
          <p:cNvSpPr>
            <a:spLocks noGrp="1"/>
          </p:cNvSpPr>
          <p:nvPr>
            <p:ph idx="1"/>
          </p:nvPr>
        </p:nvSpPr>
        <p:spPr>
          <a:xfrm>
            <a:off x="152400" y="1371600"/>
            <a:ext cx="8763000" cy="5334000"/>
          </a:xfrm>
        </p:spPr>
        <p:txBody>
          <a:bodyPr>
            <a:normAutofit fontScale="85000" lnSpcReduction="20000"/>
          </a:bodyPr>
          <a:lstStyle/>
          <a:p>
            <a:r>
              <a:rPr lang="en-GB" dirty="0" smtClean="0"/>
              <a:t>Management is  science and art at the same time </a:t>
            </a:r>
          </a:p>
          <a:p>
            <a:endParaRPr lang="en-GB" dirty="0" smtClean="0"/>
          </a:p>
          <a:p>
            <a:r>
              <a:rPr lang="en-GB" dirty="0" smtClean="0"/>
              <a:t>Management is Science because it is based on the principles and rules of scientific theories , how to influence people in order to achieve organizational goals.</a:t>
            </a:r>
          </a:p>
          <a:p>
            <a:endParaRPr lang="en-GB" dirty="0" smtClean="0"/>
          </a:p>
          <a:p>
            <a:r>
              <a:rPr lang="en-GB" dirty="0" smtClean="0"/>
              <a:t> Management is social science and closely related to the human that cannot determine the behaviour and predict this behaviour accurately, </a:t>
            </a:r>
          </a:p>
          <a:p>
            <a:endParaRPr lang="en-GB" dirty="0" smtClean="0"/>
          </a:p>
          <a:p>
            <a:r>
              <a:rPr lang="en-GB" dirty="0" smtClean="0"/>
              <a:t>Management is not accurate Science such as physics, chemistry ....</a:t>
            </a:r>
          </a:p>
          <a:p>
            <a:pPr>
              <a:buNone/>
            </a:pPr>
            <a:endParaRPr lang="en-US" dirty="0" smtClean="0"/>
          </a:p>
          <a:p>
            <a:r>
              <a:rPr lang="en-GB" dirty="0" smtClean="0"/>
              <a:t>Management is art because it depends on personal diligence, talent, innovation and creativity </a:t>
            </a:r>
          </a:p>
          <a:p>
            <a:endParaRPr lang="en-GB" dirty="0" smtClean="0"/>
          </a:p>
          <a:p>
            <a:r>
              <a:rPr lang="en-GB" dirty="0" smtClean="0"/>
              <a:t>management closer to  art than science.</a:t>
            </a:r>
            <a:endParaRPr lang="en-US" dirty="0" smtClean="0"/>
          </a:p>
          <a:p>
            <a:pPr>
              <a:buNone/>
            </a:pP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981200"/>
          </a:xfrm>
        </p:spPr>
        <p:txBody>
          <a:bodyPr>
            <a:normAutofit fontScale="90000"/>
          </a:bodyPr>
          <a:lstStyle/>
          <a:p>
            <a:pPr algn="ctr"/>
            <a:r>
              <a:rPr lang="en-GB" b="1" dirty="0" smtClean="0"/>
              <a:t>Management Relationship with other sciences</a:t>
            </a:r>
            <a:r>
              <a:rPr lang="en-US" dirty="0" smtClean="0"/>
              <a:t/>
            </a:r>
            <a:br>
              <a:rPr lang="en-US" dirty="0" smtClean="0"/>
            </a:br>
            <a:endParaRPr lang="en-US" dirty="0"/>
          </a:p>
        </p:txBody>
      </p:sp>
      <p:sp>
        <p:nvSpPr>
          <p:cNvPr id="3" name="Content Placeholder 2"/>
          <p:cNvSpPr>
            <a:spLocks noGrp="1"/>
          </p:cNvSpPr>
          <p:nvPr>
            <p:ph idx="1"/>
          </p:nvPr>
        </p:nvSpPr>
        <p:spPr>
          <a:xfrm>
            <a:off x="228600" y="1524000"/>
            <a:ext cx="8763000" cy="5105400"/>
          </a:xfrm>
        </p:spPr>
        <p:txBody>
          <a:bodyPr>
            <a:normAutofit/>
          </a:bodyPr>
          <a:lstStyle/>
          <a:p>
            <a:pPr algn="just">
              <a:buNone/>
            </a:pPr>
            <a:r>
              <a:rPr lang="en-GB" dirty="0" smtClean="0"/>
              <a:t>Management Science depends on many of the social, human and natural sciences, therefore considered multiple sources and fields, that is requires Directors have knowledge and to be familiar with the basic principles of these science that related to the management. Such as:-</a:t>
            </a:r>
          </a:p>
          <a:p>
            <a:pPr algn="just">
              <a:buNone/>
            </a:pPr>
            <a:endParaRPr lang="en-US" dirty="0" smtClean="0"/>
          </a:p>
          <a:p>
            <a:pPr lvl="0" algn="just">
              <a:buNone/>
            </a:pPr>
            <a:r>
              <a:rPr lang="en-GB" b="1" dirty="0" smtClean="0"/>
              <a:t>1- Economic: -</a:t>
            </a:r>
            <a:r>
              <a:rPr lang="en-GB" dirty="0" smtClean="0"/>
              <a:t> economic is interesting to exploitation and distribution of resources in the best possible way to satisfy human needs. </a:t>
            </a:r>
          </a:p>
          <a:p>
            <a:pPr lvl="0" algn="just">
              <a:buNone/>
            </a:pPr>
            <a:r>
              <a:rPr lang="en-GB" dirty="0" smtClean="0"/>
              <a:t>- This corresponds to the management science and it is objectives to recruitment, coordination of resources and efforts in order to use it and ( achieve goals). </a:t>
            </a:r>
            <a:endParaRPr lang="en-US" dirty="0" smtClean="0"/>
          </a:p>
          <a:p>
            <a:pPr algn="just">
              <a:buNone/>
            </a:pP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52400"/>
          </a:xfrm>
        </p:spPr>
        <p:txBody>
          <a:bodyPr>
            <a:normAutofit fontScale="90000"/>
          </a:bodyPr>
          <a:lstStyle/>
          <a:p>
            <a:endParaRPr lang="en-US" dirty="0"/>
          </a:p>
        </p:txBody>
      </p:sp>
      <p:sp>
        <p:nvSpPr>
          <p:cNvPr id="3" name="Content Placeholder 2"/>
          <p:cNvSpPr>
            <a:spLocks noGrp="1"/>
          </p:cNvSpPr>
          <p:nvPr>
            <p:ph idx="1"/>
          </p:nvPr>
        </p:nvSpPr>
        <p:spPr>
          <a:xfrm>
            <a:off x="152400" y="762000"/>
            <a:ext cx="8763000" cy="5791200"/>
          </a:xfrm>
        </p:spPr>
        <p:txBody>
          <a:bodyPr>
            <a:normAutofit/>
          </a:bodyPr>
          <a:lstStyle/>
          <a:p>
            <a:pPr lvl="0"/>
            <a:r>
              <a:rPr lang="en-GB" b="1" dirty="0" smtClean="0">
                <a:latin typeface="Times New Roman" pitchFamily="18" charset="0"/>
                <a:cs typeface="Times New Roman" pitchFamily="18" charset="0"/>
              </a:rPr>
              <a:t>Psychology:</a:t>
            </a:r>
            <a:r>
              <a:rPr lang="en-GB" dirty="0" smtClean="0">
                <a:latin typeface="Times New Roman" pitchFamily="18" charset="0"/>
                <a:cs typeface="Times New Roman" pitchFamily="18" charset="0"/>
              </a:rPr>
              <a:t> </a:t>
            </a:r>
            <a:r>
              <a:rPr lang="en-GB" b="1" dirty="0" smtClean="0">
                <a:latin typeface="Times New Roman" pitchFamily="18" charset="0"/>
                <a:cs typeface="Times New Roman" pitchFamily="18" charset="0"/>
              </a:rPr>
              <a:t>-</a:t>
            </a:r>
            <a:r>
              <a:rPr lang="en-GB" dirty="0" smtClean="0">
                <a:latin typeface="Times New Roman" pitchFamily="18" charset="0"/>
                <a:cs typeface="Times New Roman" pitchFamily="18" charset="0"/>
              </a:rPr>
              <a:t> Psychology is  studying human behaviour, personalities and motives of individuals and their needs that help to predict the behaviour of the individual. </a:t>
            </a:r>
          </a:p>
          <a:p>
            <a:pPr lvl="0">
              <a:buFontTx/>
              <a:buChar char="-"/>
            </a:pPr>
            <a:r>
              <a:rPr lang="en-GB" dirty="0" smtClean="0">
                <a:latin typeface="Times New Roman" pitchFamily="18" charset="0"/>
                <a:cs typeface="Times New Roman" pitchFamily="18" charset="0"/>
              </a:rPr>
              <a:t>The Managers is mainly doing business with others. </a:t>
            </a:r>
          </a:p>
          <a:p>
            <a:pPr lvl="0">
              <a:buFontTx/>
              <a:buChar char="-"/>
            </a:pPr>
            <a:r>
              <a:rPr lang="en-GB" dirty="0" smtClean="0">
                <a:latin typeface="Times New Roman" pitchFamily="18" charset="0"/>
                <a:cs typeface="Times New Roman" pitchFamily="18" charset="0"/>
              </a:rPr>
              <a:t>So must Managers know how dealing with others and increases motivation and competence to work effectively.</a:t>
            </a:r>
          </a:p>
          <a:p>
            <a:pPr lvl="0">
              <a:buNone/>
            </a:pPr>
            <a:endParaRPr lang="en-GB" dirty="0" smtClean="0">
              <a:latin typeface="Times New Roman" pitchFamily="18" charset="0"/>
              <a:cs typeface="Times New Roman" pitchFamily="18" charset="0"/>
            </a:endParaRPr>
          </a:p>
          <a:p>
            <a:r>
              <a:rPr lang="en-GB" b="1" dirty="0" smtClean="0"/>
              <a:t>Accounting: -</a:t>
            </a:r>
            <a:r>
              <a:rPr lang="en-GB" dirty="0" smtClean="0"/>
              <a:t> providing of data, accounting constraints, budgets and the financial rules, that shows a true picture of the financial situation of the organization and its position, costs, and profits that help manager and facilitates his work in the development of plan and decision-making.</a:t>
            </a:r>
            <a:endParaRPr lang="en-US" dirty="0" smtClean="0"/>
          </a:p>
          <a:p>
            <a:pPr lvl="0"/>
            <a:endParaRPr lang="en-GB" dirty="0" smtClean="0">
              <a:latin typeface="Times New Roman" pitchFamily="18" charset="0"/>
              <a:cs typeface="Times New Roman" pitchFamily="18" charset="0"/>
            </a:endParaRPr>
          </a:p>
          <a:p>
            <a:pPr lvl="0"/>
            <a:endParaRPr lang="en-GB" dirty="0" smtClean="0">
              <a:latin typeface="Times New Roman" pitchFamily="18" charset="0"/>
              <a:cs typeface="Times New Roman" pitchFamily="18" charset="0"/>
            </a:endParaRPr>
          </a:p>
          <a:p>
            <a:pPr lvl="0"/>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43712"/>
          </a:xfrm>
        </p:spPr>
        <p:txBody>
          <a:bodyPr>
            <a:normAutofit fontScale="90000"/>
          </a:bodyPr>
          <a:lstStyle/>
          <a:p>
            <a:r>
              <a:rPr lang="en-GB" b="1" i="1" dirty="0" smtClean="0"/>
              <a:t>Who is manager?	</a:t>
            </a:r>
            <a:r>
              <a:rPr lang="en-US" dirty="0" smtClean="0"/>
              <a:t/>
            </a:r>
            <a:br>
              <a:rPr lang="en-US" dirty="0" smtClean="0"/>
            </a:br>
            <a:endParaRPr lang="en-US" dirty="0"/>
          </a:p>
        </p:txBody>
      </p:sp>
      <p:sp>
        <p:nvSpPr>
          <p:cNvPr id="3" name="Content Placeholder 2"/>
          <p:cNvSpPr>
            <a:spLocks noGrp="1"/>
          </p:cNvSpPr>
          <p:nvPr>
            <p:ph idx="1"/>
          </p:nvPr>
        </p:nvSpPr>
        <p:spPr>
          <a:xfrm>
            <a:off x="228600" y="914400"/>
            <a:ext cx="8686800" cy="5715000"/>
          </a:xfrm>
        </p:spPr>
        <p:txBody>
          <a:bodyPr>
            <a:normAutofit/>
          </a:bodyPr>
          <a:lstStyle/>
          <a:p>
            <a:pPr>
              <a:buFont typeface="Wingdings" pitchFamily="2" charset="2"/>
              <a:buChar char="Ø"/>
            </a:pPr>
            <a:r>
              <a:rPr lang="en-GB" dirty="0" smtClean="0"/>
              <a:t>Manger is someone who works to achieve organization goals by coordinating and controlling people’s work, activities in the organization.</a:t>
            </a:r>
            <a:endParaRPr lang="en-US" dirty="0" smtClean="0"/>
          </a:p>
          <a:p>
            <a:pPr>
              <a:buNone/>
            </a:pPr>
            <a:endParaRPr lang="en-US" dirty="0" smtClean="0"/>
          </a:p>
          <a:p>
            <a:pPr>
              <a:buFont typeface="Wingdings" pitchFamily="2" charset="2"/>
              <a:buChar char="Ø"/>
            </a:pPr>
            <a:r>
              <a:rPr lang="en-GB" dirty="0" smtClean="0"/>
              <a:t> Every day, manger solve problems</a:t>
            </a:r>
          </a:p>
          <a:p>
            <a:pPr>
              <a:buFont typeface="Wingdings" pitchFamily="2" charset="2"/>
              <a:buChar char="Ø"/>
            </a:pPr>
            <a:r>
              <a:rPr lang="en-GB" dirty="0" smtClean="0"/>
              <a:t> Responsible for work performance</a:t>
            </a:r>
          </a:p>
          <a:p>
            <a:pPr>
              <a:buFont typeface="Wingdings" pitchFamily="2" charset="2"/>
              <a:buChar char="Ø"/>
            </a:pPr>
            <a:r>
              <a:rPr lang="en-GB" dirty="0" smtClean="0"/>
              <a:t> Creates a suitable environment to work people as a team and enable the organization to survive in a competitive environment.</a:t>
            </a:r>
          </a:p>
          <a:p>
            <a:pPr>
              <a:buFont typeface="Wingdings" pitchFamily="2" charset="2"/>
              <a:buChar char="Ø"/>
            </a:pPr>
            <a:endParaRPr lang="en-GB" dirty="0" smtClean="0"/>
          </a:p>
          <a:p>
            <a:pPr>
              <a:buFont typeface="Wingdings" pitchFamily="2" charset="2"/>
              <a:buChar char="Ø"/>
            </a:pPr>
            <a:r>
              <a:rPr lang="en-GB" dirty="0" smtClean="0"/>
              <a:t>A good manager is a person that deal with changes and solve issues immediately. </a:t>
            </a:r>
          </a:p>
          <a:p>
            <a:pPr>
              <a:buFont typeface="Wingdings" pitchFamily="2" charset="2"/>
              <a:buChar char="Ø"/>
            </a:pPr>
            <a:endParaRPr lang="en-US" dirty="0" smtClean="0"/>
          </a:p>
          <a:p>
            <a:pPr>
              <a:buNone/>
            </a:pPr>
            <a:endParaRPr lang="en-US"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GB" b="1" dirty="0" smtClean="0"/>
              <a:t>Principles of Management</a:t>
            </a:r>
            <a:r>
              <a:rPr lang="en-US" b="1" dirty="0" smtClean="0"/>
              <a:t/>
            </a:r>
            <a:br>
              <a:rPr lang="en-US" b="1" dirty="0" smtClean="0"/>
            </a:br>
            <a:endParaRPr lang="en-US" b="1" dirty="0"/>
          </a:p>
        </p:txBody>
      </p:sp>
      <p:sp>
        <p:nvSpPr>
          <p:cNvPr id="3" name="Content Placeholder 2"/>
          <p:cNvSpPr>
            <a:spLocks noGrp="1"/>
          </p:cNvSpPr>
          <p:nvPr>
            <p:ph idx="1"/>
          </p:nvPr>
        </p:nvSpPr>
        <p:spPr>
          <a:xfrm>
            <a:off x="228600" y="1600200"/>
            <a:ext cx="8686800" cy="5105400"/>
          </a:xfrm>
        </p:spPr>
        <p:txBody>
          <a:bodyPr>
            <a:normAutofit lnSpcReduction="10000"/>
          </a:bodyPr>
          <a:lstStyle/>
          <a:p>
            <a:pPr lvl="0"/>
            <a:r>
              <a:rPr lang="en-GB" b="1" dirty="0" smtClean="0"/>
              <a:t>Authority and responsibility:</a:t>
            </a:r>
            <a:r>
              <a:rPr lang="en-GB" dirty="0" smtClean="0"/>
              <a:t> Authority means the right of a superior to give enhance order to his subordinates; responsibility means obligation for performance.    </a:t>
            </a:r>
            <a:endParaRPr lang="en-US" dirty="0" smtClean="0"/>
          </a:p>
          <a:p>
            <a:pPr>
              <a:buNone/>
            </a:pPr>
            <a:endParaRPr lang="en-US" dirty="0" smtClean="0"/>
          </a:p>
          <a:p>
            <a:pPr lvl="0"/>
            <a:r>
              <a:rPr lang="en-GB" b="1" dirty="0" smtClean="0"/>
              <a:t>Unity of command:</a:t>
            </a:r>
            <a:r>
              <a:rPr lang="en-GB" dirty="0" smtClean="0"/>
              <a:t> subordinate should receive orders and be accountable to one and only one superior.</a:t>
            </a:r>
            <a:endParaRPr lang="en-US" dirty="0" smtClean="0"/>
          </a:p>
          <a:p>
            <a:pPr>
              <a:buNone/>
            </a:pPr>
            <a:endParaRPr lang="en-US" dirty="0" smtClean="0"/>
          </a:p>
          <a:p>
            <a:pPr lvl="0"/>
            <a:r>
              <a:rPr lang="en-GB" b="1" dirty="0" smtClean="0"/>
              <a:t>Unity of direction:</a:t>
            </a:r>
            <a:r>
              <a:rPr lang="en-GB" dirty="0" smtClean="0"/>
              <a:t> All those working in the same line of activity must understand and pursue the same objectives. All related activities should be put under one group, there should be one plan of action for them, and they should be under the control of one manager.</a:t>
            </a:r>
            <a:endParaRPr lang="en-US" dirty="0" smtClean="0"/>
          </a:p>
          <a:p>
            <a:pPr>
              <a:buNone/>
            </a:pP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52400"/>
          </a:xfrm>
        </p:spPr>
        <p:txBody>
          <a:bodyPr>
            <a:normAutofit fontScale="90000"/>
          </a:bodyPr>
          <a:lstStyle/>
          <a:p>
            <a:endParaRPr lang="en-US" dirty="0"/>
          </a:p>
        </p:txBody>
      </p:sp>
      <p:sp>
        <p:nvSpPr>
          <p:cNvPr id="3" name="Content Placeholder 2"/>
          <p:cNvSpPr>
            <a:spLocks noGrp="1"/>
          </p:cNvSpPr>
          <p:nvPr>
            <p:ph idx="1"/>
          </p:nvPr>
        </p:nvSpPr>
        <p:spPr>
          <a:xfrm>
            <a:off x="228600" y="457200"/>
            <a:ext cx="8686800" cy="6248400"/>
          </a:xfrm>
        </p:spPr>
        <p:txBody>
          <a:bodyPr>
            <a:normAutofit fontScale="85000" lnSpcReduction="20000"/>
          </a:bodyPr>
          <a:lstStyle/>
          <a:p>
            <a:pPr lvl="0"/>
            <a:r>
              <a:rPr lang="en-GB" b="1" dirty="0" smtClean="0"/>
              <a:t>Subordination of individual interest to general interest:</a:t>
            </a:r>
            <a:r>
              <a:rPr lang="en-GB" dirty="0" smtClean="0"/>
              <a:t> The management must put aside personal considerations and put organization objectives firstly. Therefore the interests of goals of the organization must prevail over the personal interests of individuals.</a:t>
            </a:r>
            <a:endParaRPr lang="en-US" dirty="0" smtClean="0"/>
          </a:p>
          <a:p>
            <a:pPr>
              <a:buNone/>
            </a:pPr>
            <a:endParaRPr lang="en-US" dirty="0" smtClean="0"/>
          </a:p>
          <a:p>
            <a:pPr lvl="0"/>
            <a:r>
              <a:rPr lang="en-GB" b="1" dirty="0" smtClean="0"/>
              <a:t>Remuneration</a:t>
            </a:r>
            <a:r>
              <a:rPr lang="en-GB" dirty="0" smtClean="0"/>
              <a:t>: Workers must be paid sufficiently as this is a chief motivation of employees and therefore greatly influences productivity</a:t>
            </a:r>
            <a:endParaRPr lang="en-US" dirty="0" smtClean="0"/>
          </a:p>
          <a:p>
            <a:pPr>
              <a:buNone/>
            </a:pPr>
            <a:r>
              <a:rPr lang="en-GB" dirty="0" smtClean="0"/>
              <a:t>                                                      </a:t>
            </a:r>
            <a:endParaRPr lang="en-US" dirty="0" smtClean="0"/>
          </a:p>
          <a:p>
            <a:pPr lvl="0"/>
            <a:r>
              <a:rPr lang="en-GB" b="1" dirty="0" smtClean="0"/>
              <a:t>Centralization and decentralization:</a:t>
            </a:r>
            <a:r>
              <a:rPr lang="en-GB" dirty="0" smtClean="0"/>
              <a:t> - Centralization implies the concentration of decision making authority at the top management. Sharing of authority with lower levels is called decentralization.</a:t>
            </a:r>
            <a:endParaRPr lang="en-US" dirty="0" smtClean="0"/>
          </a:p>
          <a:p>
            <a:pPr>
              <a:buNone/>
            </a:pPr>
            <a:r>
              <a:rPr lang="en-GB" dirty="0" smtClean="0"/>
              <a:t> </a:t>
            </a:r>
            <a:endParaRPr lang="en-US" dirty="0" smtClean="0"/>
          </a:p>
          <a:p>
            <a:pPr lvl="0"/>
            <a:r>
              <a:rPr lang="en-GB" b="1" dirty="0" smtClean="0"/>
              <a:t>Scalar chain</a:t>
            </a:r>
            <a:r>
              <a:rPr lang="en-GB" dirty="0" smtClean="0"/>
              <a:t>: It refers to the chain of superiors ranging from top management to the lowest rank. The principle suggests that there should be a clear line of authority from top to bottom linking all managers at all levels.</a:t>
            </a:r>
            <a:endParaRPr lang="en-US" dirty="0" smtClean="0"/>
          </a:p>
          <a:p>
            <a:pPr>
              <a:buNone/>
            </a:pPr>
            <a:r>
              <a:rPr lang="en-GB" dirty="0" smtClean="0"/>
              <a:t>    </a:t>
            </a:r>
            <a:endParaRPr lang="en-US" dirty="0" smtClean="0"/>
          </a:p>
          <a:p>
            <a:r>
              <a:rPr lang="en-GB" b="1" dirty="0" smtClean="0"/>
              <a:t>Order: </a:t>
            </a:r>
            <a:r>
              <a:rPr lang="en-GB" dirty="0" smtClean="0"/>
              <a:t>means respecting the laws and regulations and obey orders.</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295400"/>
          </a:xfrm>
        </p:spPr>
        <p:txBody>
          <a:bodyPr>
            <a:normAutofit fontScale="90000"/>
          </a:bodyPr>
          <a:lstStyle/>
          <a:p>
            <a:r>
              <a:rPr lang="en-GB" b="1" i="1" dirty="0" smtClean="0"/>
              <a:t>Management </a:t>
            </a:r>
            <a:r>
              <a:rPr lang="en-GB" sz="5400" b="1" dirty="0" smtClean="0"/>
              <a:t>levels </a:t>
            </a:r>
            <a:r>
              <a:rPr lang="en-US" dirty="0" smtClean="0"/>
              <a:t/>
            </a:r>
            <a:br>
              <a:rPr lang="en-US" dirty="0" smtClean="0"/>
            </a:br>
            <a:endParaRPr lang="en-US" dirty="0"/>
          </a:p>
        </p:txBody>
      </p:sp>
      <p:sp>
        <p:nvSpPr>
          <p:cNvPr id="3" name="Content Placeholder 2"/>
          <p:cNvSpPr>
            <a:spLocks noGrp="1"/>
          </p:cNvSpPr>
          <p:nvPr>
            <p:ph idx="1"/>
          </p:nvPr>
        </p:nvSpPr>
        <p:spPr>
          <a:xfrm>
            <a:off x="228600" y="1447800"/>
            <a:ext cx="8686800" cy="5181600"/>
          </a:xfrm>
        </p:spPr>
        <p:txBody>
          <a:bodyPr>
            <a:normAutofit/>
          </a:bodyPr>
          <a:lstStyle/>
          <a:p>
            <a:pPr>
              <a:buNone/>
            </a:pPr>
            <a:r>
              <a:rPr lang="en-GB" sz="2800" b="1" dirty="0" smtClean="0"/>
              <a:t>There are three levels of management, called hierarchical level:</a:t>
            </a:r>
          </a:p>
          <a:p>
            <a:pPr>
              <a:buNone/>
            </a:pPr>
            <a:endParaRPr lang="en-GB" sz="2800" dirty="0" smtClean="0"/>
          </a:p>
          <a:p>
            <a:pPr>
              <a:buNone/>
            </a:pPr>
            <a:r>
              <a:rPr lang="en-GB" sz="2800" b="1" dirty="0" smtClean="0"/>
              <a:t>Top managers: </a:t>
            </a:r>
            <a:r>
              <a:rPr lang="en-GB" sz="2800" dirty="0" smtClean="0"/>
              <a:t>In the top of the hierarchy is a top manager who has titles such as president, vice-chancellor, chairperson etc...</a:t>
            </a:r>
          </a:p>
          <a:p>
            <a:pPr>
              <a:buNone/>
            </a:pPr>
            <a:r>
              <a:rPr lang="en-GB" sz="2800" dirty="0" smtClean="0"/>
              <a:t> </a:t>
            </a:r>
          </a:p>
          <a:p>
            <a:r>
              <a:rPr lang="en-GB" sz="2800" dirty="0" smtClean="0"/>
              <a:t>They are responsible for strategic planning, managing the whole organization,</a:t>
            </a:r>
          </a:p>
          <a:p>
            <a:pPr>
              <a:buNone/>
            </a:pPr>
            <a:r>
              <a:rPr lang="en-GB" sz="2800" dirty="0" smtClean="0"/>
              <a:t> </a:t>
            </a:r>
            <a:endParaRPr lang="en-US" sz="2800" dirty="0" smtClean="0"/>
          </a:p>
          <a:p>
            <a:pPr>
              <a:buNone/>
            </a:pPr>
            <a:endParaRPr lang="en-US" sz="2800" dirty="0" smtClean="0"/>
          </a:p>
          <a:p>
            <a:pPr>
              <a:buNone/>
            </a:pPr>
            <a:endParaRPr lang="en-US" sz="2800" dirty="0" smtClean="0"/>
          </a:p>
          <a:p>
            <a:pPr>
              <a:buNone/>
            </a:pPr>
            <a:endParaRPr lang="en-US" sz="28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45719"/>
          </a:xfrm>
        </p:spPr>
        <p:txBody>
          <a:bodyPr>
            <a:normAutofit fontScale="90000"/>
          </a:bodyPr>
          <a:lstStyle/>
          <a:p>
            <a:endParaRPr lang="en-US" dirty="0"/>
          </a:p>
        </p:txBody>
      </p:sp>
      <p:sp>
        <p:nvSpPr>
          <p:cNvPr id="3" name="Content Placeholder 2"/>
          <p:cNvSpPr>
            <a:spLocks noGrp="1"/>
          </p:cNvSpPr>
          <p:nvPr>
            <p:ph idx="1"/>
          </p:nvPr>
        </p:nvSpPr>
        <p:spPr>
          <a:xfrm>
            <a:off x="457200" y="990600"/>
            <a:ext cx="8229600" cy="5638800"/>
          </a:xfrm>
        </p:spPr>
        <p:txBody>
          <a:bodyPr>
            <a:normAutofit/>
          </a:bodyPr>
          <a:lstStyle/>
          <a:p>
            <a:r>
              <a:rPr lang="en-GB" sz="2800" dirty="0" smtClean="0"/>
              <a:t>Able to communicate with external environment and managing internal resources as. </a:t>
            </a:r>
          </a:p>
          <a:p>
            <a:pPr>
              <a:buNone/>
            </a:pPr>
            <a:endParaRPr lang="en-GB" sz="2800" dirty="0" smtClean="0"/>
          </a:p>
          <a:p>
            <a:r>
              <a:rPr lang="en-GB" sz="2800" dirty="0" smtClean="0"/>
              <a:t>Establishing organizational goals, </a:t>
            </a:r>
          </a:p>
          <a:p>
            <a:endParaRPr lang="en-GB" sz="2800" dirty="0" smtClean="0"/>
          </a:p>
          <a:p>
            <a:r>
              <a:rPr lang="en-GB" sz="2800" dirty="0" smtClean="0"/>
              <a:t>creating organizational culture. </a:t>
            </a:r>
          </a:p>
          <a:p>
            <a:pPr>
              <a:buNone/>
            </a:pPr>
            <a:endParaRPr lang="en-GB" sz="2800" dirty="0" smtClean="0"/>
          </a:p>
          <a:p>
            <a:pPr>
              <a:buNone/>
            </a:pPr>
            <a:endParaRPr lang="en-US" sz="28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76200"/>
          </a:xfrm>
        </p:spPr>
        <p:txBody>
          <a:bodyPr>
            <a:normAutofit fontScale="90000"/>
          </a:bodyPr>
          <a:lstStyle/>
          <a:p>
            <a:endParaRPr lang="en-US" dirty="0"/>
          </a:p>
        </p:txBody>
      </p:sp>
      <p:sp>
        <p:nvSpPr>
          <p:cNvPr id="3" name="Content Placeholder 2"/>
          <p:cNvSpPr>
            <a:spLocks noGrp="1"/>
          </p:cNvSpPr>
          <p:nvPr>
            <p:ph idx="1"/>
          </p:nvPr>
        </p:nvSpPr>
        <p:spPr>
          <a:xfrm>
            <a:off x="152400" y="457200"/>
            <a:ext cx="8839200" cy="6172200"/>
          </a:xfrm>
        </p:spPr>
        <p:txBody>
          <a:bodyPr>
            <a:normAutofit/>
          </a:bodyPr>
          <a:lstStyle/>
          <a:p>
            <a:pPr>
              <a:buNone/>
            </a:pPr>
            <a:r>
              <a:rPr lang="en-GB" b="1" dirty="0" smtClean="0"/>
              <a:t>Middle managers  </a:t>
            </a:r>
            <a:r>
              <a:rPr lang="en-GB" dirty="0" smtClean="0"/>
              <a:t>This type of manager is under top manager in the hierarchical level and responsible of achieving organization goals that setup by top manager</a:t>
            </a:r>
          </a:p>
          <a:p>
            <a:pPr>
              <a:buNone/>
            </a:pPr>
            <a:endParaRPr lang="en-GB" dirty="0" smtClean="0"/>
          </a:p>
          <a:p>
            <a:r>
              <a:rPr lang="en-GB" dirty="0" smtClean="0"/>
              <a:t> They use titles such as head of department, division head, management head,   etc.....</a:t>
            </a:r>
          </a:p>
          <a:p>
            <a:endParaRPr lang="en-GB" dirty="0" smtClean="0"/>
          </a:p>
          <a:p>
            <a:pPr lvl="0"/>
            <a:r>
              <a:rPr lang="en-GB" dirty="0" smtClean="0"/>
              <a:t>Interpret the policies that chalked out by top management.</a:t>
            </a:r>
            <a:endParaRPr lang="en-US" dirty="0" smtClean="0"/>
          </a:p>
          <a:p>
            <a:pPr>
              <a:buNone/>
            </a:pPr>
            <a:endParaRPr lang="en-US" dirty="0" smtClean="0"/>
          </a:p>
          <a:p>
            <a:r>
              <a:rPr lang="en-GB" dirty="0" smtClean="0"/>
              <a:t>Tries to well balance between top manager demands and front-line needs. </a:t>
            </a:r>
          </a:p>
          <a:p>
            <a:endParaRPr lang="en-GB" dirty="0" smtClean="0"/>
          </a:p>
          <a:p>
            <a:r>
              <a:rPr lang="en-GB" dirty="0" smtClean="0"/>
              <a:t>Implementation of plans.</a:t>
            </a:r>
            <a:endParaRPr lang="en-US" dirty="0" smtClean="0"/>
          </a:p>
          <a:p>
            <a:pPr>
              <a:buNone/>
            </a:pPr>
            <a:endParaRPr lang="en-US" dirty="0" smtClean="0"/>
          </a:p>
          <a:p>
            <a:pPr>
              <a:buNone/>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896112"/>
          </a:xfrm>
        </p:spPr>
        <p:txBody>
          <a:bodyPr/>
          <a:lstStyle/>
          <a:p>
            <a:pPr algn="ctr"/>
            <a:r>
              <a:rPr lang="en-US" b="1" dirty="0" smtClean="0">
                <a:solidFill>
                  <a:schemeClr val="tx1"/>
                </a:solidFill>
              </a:rPr>
              <a:t>Cotenants </a:t>
            </a:r>
            <a:endParaRPr lang="en-US" b="1" dirty="0">
              <a:solidFill>
                <a:schemeClr val="tx1"/>
              </a:solidFill>
            </a:endParaRPr>
          </a:p>
        </p:txBody>
      </p:sp>
      <p:sp>
        <p:nvSpPr>
          <p:cNvPr id="3" name="Content Placeholder 2"/>
          <p:cNvSpPr>
            <a:spLocks noGrp="1"/>
          </p:cNvSpPr>
          <p:nvPr>
            <p:ph idx="1"/>
          </p:nvPr>
        </p:nvSpPr>
        <p:spPr>
          <a:xfrm>
            <a:off x="76200" y="1600200"/>
            <a:ext cx="8915400" cy="4953000"/>
          </a:xfrm>
        </p:spPr>
        <p:txBody>
          <a:bodyPr>
            <a:noAutofit/>
          </a:bodyPr>
          <a:lstStyle/>
          <a:p>
            <a:r>
              <a:rPr lang="en-GB" sz="2400" i="1" dirty="0" smtClean="0"/>
              <a:t>What is management?</a:t>
            </a:r>
          </a:p>
          <a:p>
            <a:r>
              <a:rPr lang="en-GB" sz="2400" i="1" dirty="0" smtClean="0"/>
              <a:t>Management Concepts</a:t>
            </a:r>
          </a:p>
          <a:p>
            <a:r>
              <a:rPr lang="en-GB" sz="2400" dirty="0" smtClean="0"/>
              <a:t>Approaches to study Management</a:t>
            </a:r>
          </a:p>
          <a:p>
            <a:r>
              <a:rPr lang="en-GB" sz="2400" dirty="0" smtClean="0"/>
              <a:t>Is Management science or art?</a:t>
            </a:r>
            <a:endParaRPr lang="en-US" sz="2400" dirty="0" smtClean="0"/>
          </a:p>
          <a:p>
            <a:r>
              <a:rPr lang="en-GB" sz="2400" dirty="0" smtClean="0"/>
              <a:t>Management Relationship with other sciences</a:t>
            </a:r>
            <a:endParaRPr lang="en-US" sz="2400" dirty="0" smtClean="0"/>
          </a:p>
          <a:p>
            <a:r>
              <a:rPr lang="en-GB" sz="2400" i="1" dirty="0" smtClean="0"/>
              <a:t>Who is manager?</a:t>
            </a:r>
          </a:p>
          <a:p>
            <a:r>
              <a:rPr lang="en-GB" sz="2400" i="1" dirty="0" smtClean="0"/>
              <a:t>Efficiently</a:t>
            </a:r>
            <a:r>
              <a:rPr lang="en-GB" sz="2400" dirty="0" smtClean="0"/>
              <a:t> </a:t>
            </a:r>
            <a:r>
              <a:rPr lang="en-GB" sz="2400" i="1" dirty="0" smtClean="0"/>
              <a:t>and Effectively. </a:t>
            </a:r>
          </a:p>
          <a:p>
            <a:r>
              <a:rPr lang="en-GB" sz="2400" i="1" dirty="0"/>
              <a:t>Principles of Management</a:t>
            </a:r>
          </a:p>
          <a:p>
            <a:r>
              <a:rPr lang="en-GB" sz="2400" i="1" dirty="0" smtClean="0"/>
              <a:t>Management </a:t>
            </a:r>
            <a:r>
              <a:rPr lang="en-GB" sz="2400" dirty="0" smtClean="0"/>
              <a:t>levels </a:t>
            </a:r>
            <a:endParaRPr lang="en-US" sz="2400" dirty="0" smtClean="0"/>
          </a:p>
          <a:p>
            <a:r>
              <a:rPr lang="en-GB" sz="2400" i="1" dirty="0" smtClean="0"/>
              <a:t>Management skills</a:t>
            </a:r>
          </a:p>
          <a:p>
            <a:r>
              <a:rPr lang="en-GB" sz="2400" dirty="0"/>
              <a:t>Manager roles</a:t>
            </a:r>
            <a:r>
              <a:rPr lang="en-US" sz="2400" dirty="0"/>
              <a:t/>
            </a:r>
            <a:br>
              <a:rPr lang="en-US" sz="2400" dirty="0"/>
            </a:br>
            <a:r>
              <a:rPr lang="en-US" sz="2400" dirty="0" smtClean="0"/>
              <a:t/>
            </a:r>
            <a:br>
              <a:rPr lang="en-US" sz="2400" dirty="0" smtClean="0"/>
            </a:br>
            <a:endParaRPr lang="en-US" sz="2400" i="1" dirty="0" smtClean="0"/>
          </a:p>
          <a:p>
            <a:pPr>
              <a:buNone/>
            </a:pPr>
            <a:r>
              <a:rPr lang="en-GB" sz="2400" i="1" dirty="0" smtClean="0"/>
              <a:t>	</a:t>
            </a:r>
            <a:endParaRPr lang="en-US" sz="2400" dirty="0" smtClean="0"/>
          </a:p>
          <a:p>
            <a:pPr>
              <a:buNone/>
            </a:pPr>
            <a:endParaRPr lang="ar-IQ" sz="2400"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52400"/>
          </a:xfrm>
        </p:spPr>
        <p:txBody>
          <a:bodyPr>
            <a:normAutofit fontScale="90000"/>
          </a:bodyPr>
          <a:lstStyle/>
          <a:p>
            <a:endParaRPr lang="en-US" dirty="0"/>
          </a:p>
        </p:txBody>
      </p:sp>
      <p:sp>
        <p:nvSpPr>
          <p:cNvPr id="3" name="Content Placeholder 2"/>
          <p:cNvSpPr>
            <a:spLocks noGrp="1"/>
          </p:cNvSpPr>
          <p:nvPr>
            <p:ph idx="1"/>
          </p:nvPr>
        </p:nvSpPr>
        <p:spPr>
          <a:xfrm>
            <a:off x="228600" y="381000"/>
            <a:ext cx="8686800" cy="6172200"/>
          </a:xfrm>
        </p:spPr>
        <p:txBody>
          <a:bodyPr/>
          <a:lstStyle/>
          <a:p>
            <a:pPr>
              <a:buNone/>
            </a:pPr>
            <a:r>
              <a:rPr lang="en-GB" b="1" dirty="0" smtClean="0"/>
              <a:t>First-line managers: </a:t>
            </a:r>
            <a:r>
              <a:rPr lang="en-GB" dirty="0" smtClean="0"/>
              <a:t>First-line manager is in the lower level of management.</a:t>
            </a:r>
          </a:p>
          <a:p>
            <a:pPr>
              <a:buNone/>
            </a:pPr>
            <a:endParaRPr lang="en-GB" dirty="0" smtClean="0"/>
          </a:p>
          <a:p>
            <a:r>
              <a:rPr lang="en-GB" dirty="0" smtClean="0"/>
              <a:t> Supervising non managerial employee and directing them, controlling the production of goods and services are the important tasks. </a:t>
            </a:r>
          </a:p>
          <a:p>
            <a:pPr>
              <a:buNone/>
            </a:pPr>
            <a:endParaRPr lang="en-GB" dirty="0" smtClean="0"/>
          </a:p>
          <a:p>
            <a:r>
              <a:rPr lang="en-GB" dirty="0" smtClean="0"/>
              <a:t>Their main concern is achieving efficient production by setting rules and procedures. </a:t>
            </a:r>
          </a:p>
          <a:p>
            <a:pPr>
              <a:buNone/>
            </a:pPr>
            <a:endParaRPr lang="en-GB" dirty="0" smtClean="0"/>
          </a:p>
          <a:p>
            <a:r>
              <a:rPr lang="en-GB" dirty="0" smtClean="0"/>
              <a:t>The titles of first –line manager are supervisor, line manager, office manager, etc..... </a:t>
            </a:r>
            <a:endParaRPr lang="en-US" dirty="0" smtClean="0"/>
          </a:p>
          <a:p>
            <a:pPr>
              <a:buNone/>
            </a:pPr>
            <a:endParaRPr lang="en-US" dirty="0" smtClean="0"/>
          </a:p>
          <a:p>
            <a:pPr>
              <a:buNone/>
            </a:pP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i="1" dirty="0" smtClean="0"/>
              <a:t>Management skills</a:t>
            </a:r>
            <a:r>
              <a:rPr lang="en-US" dirty="0" smtClean="0"/>
              <a:t/>
            </a:r>
            <a:br>
              <a:rPr lang="en-US" dirty="0" smtClean="0"/>
            </a:br>
            <a:endParaRPr lang="en-US" dirty="0"/>
          </a:p>
        </p:txBody>
      </p:sp>
      <p:sp>
        <p:nvSpPr>
          <p:cNvPr id="3" name="Content Placeholder 2"/>
          <p:cNvSpPr>
            <a:spLocks noGrp="1"/>
          </p:cNvSpPr>
          <p:nvPr>
            <p:ph idx="1"/>
          </p:nvPr>
        </p:nvSpPr>
        <p:spPr>
          <a:xfrm>
            <a:off x="152400" y="1371600"/>
            <a:ext cx="8763000" cy="5181600"/>
          </a:xfrm>
        </p:spPr>
        <p:txBody>
          <a:bodyPr/>
          <a:lstStyle/>
          <a:p>
            <a:pPr>
              <a:buNone/>
            </a:pPr>
            <a:r>
              <a:rPr lang="en-GB" dirty="0" smtClean="0"/>
              <a:t>Manager needs a range of management skills in order to attain organization goals and overcome the problems and barriers. The need of these skills is vary in relative to the positions in the organization.</a:t>
            </a:r>
          </a:p>
          <a:p>
            <a:pPr>
              <a:buNone/>
            </a:pPr>
            <a:endParaRPr lang="en-US" dirty="0" smtClean="0"/>
          </a:p>
          <a:p>
            <a:pPr>
              <a:buNone/>
            </a:pPr>
            <a:r>
              <a:rPr lang="en-GB" b="1" dirty="0" smtClean="0"/>
              <a:t>1- Conceptual skills: </a:t>
            </a:r>
            <a:r>
              <a:rPr lang="en-GB" dirty="0" smtClean="0"/>
              <a:t>It is the ability to think strategically and see the total organization, fit each department in the whole organization, relating them together and match them with community environment and societies. </a:t>
            </a:r>
            <a:endParaRPr lang="en-US" dirty="0" smtClean="0"/>
          </a:p>
          <a:p>
            <a:pPr>
              <a:buNone/>
            </a:pPr>
            <a:endParaRPr lang="en-US" dirty="0" smtClean="0"/>
          </a:p>
          <a:p>
            <a:pPr>
              <a:buNone/>
            </a:pP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02918"/>
            <a:ext cx="8229600" cy="45719"/>
          </a:xfrm>
        </p:spPr>
        <p:txBody>
          <a:bodyPr>
            <a:normAutofit fontScale="90000"/>
          </a:bodyPr>
          <a:lstStyle/>
          <a:p>
            <a:endParaRPr lang="en-US" dirty="0"/>
          </a:p>
        </p:txBody>
      </p:sp>
      <p:sp>
        <p:nvSpPr>
          <p:cNvPr id="3" name="Content Placeholder 2"/>
          <p:cNvSpPr>
            <a:spLocks noGrp="1"/>
          </p:cNvSpPr>
          <p:nvPr>
            <p:ph idx="1"/>
          </p:nvPr>
        </p:nvSpPr>
        <p:spPr>
          <a:xfrm>
            <a:off x="152400" y="457200"/>
            <a:ext cx="8763000" cy="6172200"/>
          </a:xfrm>
        </p:spPr>
        <p:txBody>
          <a:bodyPr>
            <a:normAutofit lnSpcReduction="10000"/>
          </a:bodyPr>
          <a:lstStyle/>
          <a:p>
            <a:r>
              <a:rPr lang="en-GB" dirty="0" smtClean="0"/>
              <a:t>This type of skills are important for top level managers, because they should realise what is the situation in organization including good and bad situations and recognizing what is the correct plan for that situation and the future.</a:t>
            </a:r>
          </a:p>
          <a:p>
            <a:pPr>
              <a:buNone/>
            </a:pPr>
            <a:endParaRPr lang="en-US" dirty="0" smtClean="0"/>
          </a:p>
          <a:p>
            <a:pPr>
              <a:buNone/>
            </a:pPr>
            <a:r>
              <a:rPr lang="en-GB" b="1" dirty="0" smtClean="0"/>
              <a:t>2-Human skills: </a:t>
            </a:r>
            <a:r>
              <a:rPr lang="en-GB" dirty="0" smtClean="0"/>
              <a:t>It is the ability to work with others as a leader and team member. </a:t>
            </a:r>
          </a:p>
          <a:p>
            <a:pPr>
              <a:buNone/>
            </a:pPr>
            <a:endParaRPr lang="en-GB" dirty="0" smtClean="0"/>
          </a:p>
          <a:p>
            <a:r>
              <a:rPr lang="en-GB" dirty="0" smtClean="0"/>
              <a:t>These skills are important for all level of management because all managers should communicate with people inside and outside organization to reach and achieve organization goal. </a:t>
            </a:r>
          </a:p>
          <a:p>
            <a:pPr>
              <a:buNone/>
            </a:pPr>
            <a:endParaRPr lang="en-GB" dirty="0" smtClean="0"/>
          </a:p>
          <a:p>
            <a:r>
              <a:rPr lang="en-GB" dirty="0" smtClean="0"/>
              <a:t>Human skills also called interpersonal skills.</a:t>
            </a:r>
            <a:endParaRPr lang="en-US" dirty="0" smtClean="0"/>
          </a:p>
          <a:p>
            <a:pPr>
              <a:buNone/>
            </a:pPr>
            <a:endParaRPr lang="en-US" dirty="0" smtClean="0"/>
          </a:p>
          <a:p>
            <a:pPr>
              <a:buNone/>
            </a:pP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76200"/>
          </a:xfrm>
        </p:spPr>
        <p:txBody>
          <a:bodyPr>
            <a:normAutofit fontScale="90000"/>
          </a:bodyPr>
          <a:lstStyle/>
          <a:p>
            <a:endParaRPr lang="en-US" dirty="0"/>
          </a:p>
        </p:txBody>
      </p:sp>
      <p:sp>
        <p:nvSpPr>
          <p:cNvPr id="3" name="Content Placeholder 2"/>
          <p:cNvSpPr>
            <a:spLocks noGrp="1"/>
          </p:cNvSpPr>
          <p:nvPr>
            <p:ph idx="1"/>
          </p:nvPr>
        </p:nvSpPr>
        <p:spPr>
          <a:xfrm>
            <a:off x="304800" y="990600"/>
            <a:ext cx="8382000" cy="5562600"/>
          </a:xfrm>
        </p:spPr>
        <p:txBody>
          <a:bodyPr/>
          <a:lstStyle/>
          <a:p>
            <a:pPr>
              <a:buNone/>
            </a:pPr>
            <a:r>
              <a:rPr lang="en-GB" b="1" dirty="0" smtClean="0"/>
              <a:t>3- Technical skills: </a:t>
            </a:r>
            <a:r>
              <a:rPr lang="en-GB" dirty="0" smtClean="0"/>
              <a:t>It is the ability to use equipments, knowledge, and techniques in a specific job. </a:t>
            </a:r>
          </a:p>
          <a:p>
            <a:pPr>
              <a:buNone/>
            </a:pPr>
            <a:endParaRPr lang="en-GB" dirty="0" smtClean="0"/>
          </a:p>
          <a:p>
            <a:r>
              <a:rPr lang="en-GB" dirty="0" smtClean="0"/>
              <a:t>These skills are necessary for the front line managers because  they work with people who have the specific  tasks such as engineering, accounting, marketing etc....   </a:t>
            </a:r>
            <a:endParaRPr lang="en-US" dirty="0" smtClean="0"/>
          </a:p>
          <a:p>
            <a:pPr>
              <a:buNone/>
            </a:pPr>
            <a:r>
              <a:rPr lang="en-GB" b="1" dirty="0" smtClean="0"/>
              <a:t> </a:t>
            </a:r>
            <a:endParaRPr lang="en-US" dirty="0" smtClean="0"/>
          </a:p>
          <a:p>
            <a:r>
              <a:rPr lang="en-GB" dirty="0" smtClean="0"/>
              <a:t>These skills help manager to understand how people enable to use tools and techniques to solve problems. </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GB" b="1" dirty="0" smtClean="0"/>
              <a:t>Manager roles</a:t>
            </a:r>
            <a:r>
              <a:rPr lang="en-US" dirty="0" smtClean="0"/>
              <a:t/>
            </a:r>
            <a:br>
              <a:rPr lang="en-US" dirty="0" smtClean="0"/>
            </a:br>
            <a:endParaRPr lang="en-US" dirty="0"/>
          </a:p>
        </p:txBody>
      </p:sp>
      <p:sp>
        <p:nvSpPr>
          <p:cNvPr id="3" name="Content Placeholder 2"/>
          <p:cNvSpPr>
            <a:spLocks noGrp="1"/>
          </p:cNvSpPr>
          <p:nvPr>
            <p:ph idx="1"/>
          </p:nvPr>
        </p:nvSpPr>
        <p:spPr>
          <a:xfrm>
            <a:off x="228600" y="1935480"/>
            <a:ext cx="8686800" cy="4617720"/>
          </a:xfrm>
        </p:spPr>
        <p:txBody>
          <a:bodyPr/>
          <a:lstStyle/>
          <a:p>
            <a:r>
              <a:rPr lang="en-US" dirty="0" smtClean="0"/>
              <a:t>There are different manager activities can be organized in ten roles</a:t>
            </a:r>
          </a:p>
          <a:p>
            <a:pPr>
              <a:buNone/>
            </a:pPr>
            <a:endParaRPr lang="en-US" dirty="0" smtClean="0"/>
          </a:p>
          <a:p>
            <a:r>
              <a:rPr lang="en-US" dirty="0" smtClean="0"/>
              <a:t>Divided in three category (interpersonal, informational, decisional roles).</a:t>
            </a:r>
          </a:p>
          <a:p>
            <a:pPr>
              <a:buNone/>
            </a:pPr>
            <a:endParaRPr lang="en-US" dirty="0" smtClean="0"/>
          </a:p>
          <a:p>
            <a:r>
              <a:rPr lang="en-GB" dirty="0" smtClean="0"/>
              <a:t>A role is an organized set of behaviours associated with a particular position.</a:t>
            </a:r>
          </a:p>
          <a:p>
            <a:pPr>
              <a:buNone/>
            </a:pPr>
            <a:endParaRPr lang="en-US" dirty="0" smtClean="0"/>
          </a:p>
          <a:p>
            <a:r>
              <a:rPr lang="en-GB" dirty="0" smtClean="0"/>
              <a:t>The positions usually make necessary multiple roles.</a:t>
            </a:r>
            <a:endParaRPr lang="en-US" dirty="0" smtClean="0"/>
          </a:p>
          <a:p>
            <a:pPr>
              <a:buNone/>
            </a:pP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52400"/>
          </a:xfrm>
        </p:spPr>
        <p:txBody>
          <a:bodyPr>
            <a:normAutofit fontScale="90000"/>
          </a:bodyPr>
          <a:lstStyle/>
          <a:p>
            <a:endParaRPr lang="en-US" dirty="0"/>
          </a:p>
        </p:txBody>
      </p:sp>
      <p:sp>
        <p:nvSpPr>
          <p:cNvPr id="3" name="Content Placeholder 2"/>
          <p:cNvSpPr>
            <a:spLocks noGrp="1"/>
          </p:cNvSpPr>
          <p:nvPr>
            <p:ph idx="1"/>
          </p:nvPr>
        </p:nvSpPr>
        <p:spPr>
          <a:xfrm>
            <a:off x="228600" y="228600"/>
            <a:ext cx="8686800" cy="6477000"/>
          </a:xfrm>
        </p:spPr>
        <p:txBody>
          <a:bodyPr>
            <a:normAutofit/>
          </a:bodyPr>
          <a:lstStyle/>
          <a:p>
            <a:pPr lvl="0">
              <a:buNone/>
            </a:pPr>
            <a:r>
              <a:rPr lang="en-US" sz="2800" b="1" i="1" dirty="0" smtClean="0"/>
              <a:t>1- Interpersonal roles: </a:t>
            </a:r>
            <a:r>
              <a:rPr lang="en-US" dirty="0" smtClean="0"/>
              <a:t>are about interaction with others and providing direction to them in the organization. These roles are linked to human skills.</a:t>
            </a:r>
          </a:p>
          <a:p>
            <a:pPr lvl="0">
              <a:buNone/>
            </a:pPr>
            <a:endParaRPr lang="en-US" dirty="0" smtClean="0"/>
          </a:p>
          <a:p>
            <a:r>
              <a:rPr lang="en-US" b="1" i="1" dirty="0" smtClean="0"/>
              <a:t>Figurehead: </a:t>
            </a:r>
            <a:r>
              <a:rPr lang="en-US" dirty="0" smtClean="0"/>
              <a:t>being managers, especially top managers are figureheads. </a:t>
            </a:r>
          </a:p>
          <a:p>
            <a:endParaRPr lang="en-US" dirty="0" smtClean="0"/>
          </a:p>
          <a:p>
            <a:r>
              <a:rPr lang="en-US" b="1" i="1" dirty="0" smtClean="0"/>
              <a:t>Leader</a:t>
            </a:r>
            <a:r>
              <a:rPr lang="en-US" dirty="0" smtClean="0"/>
              <a:t>:  manager build relationship with subordinates also communicates, motivates and train the employees. Leaders usually influence others by example.</a:t>
            </a:r>
          </a:p>
          <a:p>
            <a:pPr>
              <a:buNone/>
            </a:pPr>
            <a:endParaRPr lang="en-US" dirty="0" smtClean="0"/>
          </a:p>
          <a:p>
            <a:r>
              <a:rPr lang="en-US" b="1" i="1" dirty="0" smtClean="0"/>
              <a:t>Liaison</a:t>
            </a:r>
            <a:r>
              <a:rPr lang="en-US" dirty="0" smtClean="0"/>
              <a:t>: Developing and maintaining a network of formal and informal individuals outside and inside the unit in order to acquire information and action.</a:t>
            </a:r>
          </a:p>
          <a:p>
            <a:pPr>
              <a:buNone/>
            </a:pP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76200"/>
          </a:xfrm>
        </p:spPr>
        <p:txBody>
          <a:bodyPr>
            <a:normAutofit fontScale="90000"/>
          </a:bodyPr>
          <a:lstStyle/>
          <a:p>
            <a:endParaRPr lang="en-US" dirty="0"/>
          </a:p>
        </p:txBody>
      </p:sp>
      <p:sp>
        <p:nvSpPr>
          <p:cNvPr id="3" name="Content Placeholder 2"/>
          <p:cNvSpPr>
            <a:spLocks noGrp="1"/>
          </p:cNvSpPr>
          <p:nvPr>
            <p:ph idx="1"/>
          </p:nvPr>
        </p:nvSpPr>
        <p:spPr>
          <a:xfrm>
            <a:off x="228600" y="381000"/>
            <a:ext cx="8686800" cy="5943600"/>
          </a:xfrm>
        </p:spPr>
        <p:txBody>
          <a:bodyPr>
            <a:normAutofit lnSpcReduction="10000"/>
          </a:bodyPr>
          <a:lstStyle/>
          <a:p>
            <a:pPr lvl="0">
              <a:buNone/>
            </a:pPr>
            <a:r>
              <a:rPr lang="en-US" sz="2800" b="1" i="1" dirty="0" smtClean="0"/>
              <a:t>2- Informational roles:  </a:t>
            </a:r>
            <a:r>
              <a:rPr lang="en-US" sz="2800" i="1" dirty="0" smtClean="0"/>
              <a:t>are</a:t>
            </a:r>
            <a:r>
              <a:rPr lang="en-US" dirty="0" smtClean="0"/>
              <a:t> used for developing and maintaining informational network. </a:t>
            </a:r>
          </a:p>
          <a:p>
            <a:pPr lvl="0">
              <a:buNone/>
            </a:pPr>
            <a:endParaRPr lang="en-US" dirty="0" smtClean="0"/>
          </a:p>
          <a:p>
            <a:r>
              <a:rPr lang="en-US" b="1" i="1" dirty="0" smtClean="0"/>
              <a:t>Monitor</a:t>
            </a:r>
            <a:r>
              <a:rPr lang="en-US" dirty="0" smtClean="0"/>
              <a:t>: seeking information from both outside and inside recourse. For staying well informed organization, the manager should well organize information, and seeks information about issues that can affect the organization. </a:t>
            </a:r>
          </a:p>
          <a:p>
            <a:pPr>
              <a:buNone/>
            </a:pPr>
            <a:endParaRPr lang="en-US" dirty="0" smtClean="0"/>
          </a:p>
          <a:p>
            <a:r>
              <a:rPr lang="en-US" b="1" i="1" dirty="0" smtClean="0"/>
              <a:t>Disseminator</a:t>
            </a:r>
            <a:r>
              <a:rPr lang="en-US" dirty="0" smtClean="0"/>
              <a:t>: sharing the valuable information that came from outsider or another internal employee with subordinates.</a:t>
            </a:r>
          </a:p>
          <a:p>
            <a:pPr>
              <a:buNone/>
            </a:pPr>
            <a:endParaRPr lang="en-US" dirty="0" smtClean="0"/>
          </a:p>
          <a:p>
            <a:r>
              <a:rPr lang="en-US" b="1" i="1" dirty="0" smtClean="0"/>
              <a:t>Spokesperson</a:t>
            </a:r>
            <a:r>
              <a:rPr lang="en-US" dirty="0" smtClean="0"/>
              <a:t>: is the organization policies and regulation representatives, transmit the organizations information to outsiders. </a:t>
            </a:r>
          </a:p>
          <a:p>
            <a:endParaRPr lang="en-US" dirty="0" smtClean="0"/>
          </a:p>
          <a:p>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52400"/>
          </a:xfrm>
        </p:spPr>
        <p:txBody>
          <a:bodyPr>
            <a:normAutofit fontScale="90000"/>
          </a:bodyPr>
          <a:lstStyle/>
          <a:p>
            <a:endParaRPr lang="en-US" dirty="0"/>
          </a:p>
        </p:txBody>
      </p:sp>
      <p:sp>
        <p:nvSpPr>
          <p:cNvPr id="3" name="Content Placeholder 2"/>
          <p:cNvSpPr>
            <a:spLocks noGrp="1"/>
          </p:cNvSpPr>
          <p:nvPr>
            <p:ph idx="1"/>
          </p:nvPr>
        </p:nvSpPr>
        <p:spPr>
          <a:xfrm>
            <a:off x="228600" y="457200"/>
            <a:ext cx="8686800" cy="6096000"/>
          </a:xfrm>
        </p:spPr>
        <p:txBody>
          <a:bodyPr>
            <a:normAutofit/>
          </a:bodyPr>
          <a:lstStyle/>
          <a:p>
            <a:pPr lvl="0">
              <a:buNone/>
            </a:pPr>
            <a:r>
              <a:rPr lang="en-US" sz="3000" b="1" i="1" dirty="0" smtClean="0"/>
              <a:t>3- Decisional roles: </a:t>
            </a:r>
            <a:r>
              <a:rPr lang="en-US" dirty="0" smtClean="0"/>
              <a:t>Describe the action that manager must take to plan and make choices and use resource efficiently.</a:t>
            </a:r>
          </a:p>
          <a:p>
            <a:pPr lvl="0">
              <a:buNone/>
            </a:pPr>
            <a:endParaRPr lang="en-US" dirty="0" smtClean="0"/>
          </a:p>
          <a:p>
            <a:r>
              <a:rPr lang="en-US" b="1" i="1" dirty="0" smtClean="0"/>
              <a:t>Entrepreneur</a:t>
            </a:r>
            <a:r>
              <a:rPr lang="en-US" dirty="0" smtClean="0"/>
              <a:t>: manger acts as initiator, designer and encourages change and innovation to improve. </a:t>
            </a:r>
          </a:p>
          <a:p>
            <a:pPr>
              <a:buNone/>
            </a:pPr>
            <a:endParaRPr lang="en-US" dirty="0" smtClean="0"/>
          </a:p>
          <a:p>
            <a:r>
              <a:rPr lang="en-US" b="1" i="1" dirty="0" smtClean="0"/>
              <a:t>Disturbance handler</a:t>
            </a:r>
            <a:r>
              <a:rPr lang="en-US" dirty="0" smtClean="0"/>
              <a:t>: takes corrective action when organization faces important, unexpected difficulties that involve handling crisis, operational breakdown, and unexpected event. When conflict and disagreement grow between managers in different department or among subordinates, the role of disturbance will be to solve and mange them. </a:t>
            </a:r>
          </a:p>
          <a:p>
            <a:pPr>
              <a:buNone/>
            </a:pPr>
            <a:endParaRPr lang="en-US" dirty="0" smtClean="0"/>
          </a:p>
          <a:p>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76200"/>
          </a:xfrm>
        </p:spPr>
        <p:txBody>
          <a:bodyPr>
            <a:normAutofit fontScale="90000"/>
          </a:bodyPr>
          <a:lstStyle/>
          <a:p>
            <a:endParaRPr lang="en-US" dirty="0"/>
          </a:p>
        </p:txBody>
      </p:sp>
      <p:sp>
        <p:nvSpPr>
          <p:cNvPr id="3" name="Content Placeholder 2"/>
          <p:cNvSpPr>
            <a:spLocks noGrp="1"/>
          </p:cNvSpPr>
          <p:nvPr>
            <p:ph idx="1"/>
          </p:nvPr>
        </p:nvSpPr>
        <p:spPr>
          <a:xfrm>
            <a:off x="228600" y="609600"/>
            <a:ext cx="8915400" cy="5715000"/>
          </a:xfrm>
        </p:spPr>
        <p:txBody>
          <a:bodyPr>
            <a:normAutofit lnSpcReduction="10000"/>
          </a:bodyPr>
          <a:lstStyle/>
          <a:p>
            <a:r>
              <a:rPr lang="en-US" b="1" i="1" dirty="0" smtClean="0"/>
              <a:t>Resource allocator</a:t>
            </a:r>
            <a:r>
              <a:rPr lang="en-US" dirty="0" smtClean="0"/>
              <a:t>: is to allocate people, recourses, time, and budget in a way that desired outcome is achievable. The manager must decide which project has apriority, how to allocate recourse for that project, how to control and finally how much of his or her time would be assigned.</a:t>
            </a:r>
          </a:p>
          <a:p>
            <a:pPr>
              <a:buNone/>
            </a:pPr>
            <a:endParaRPr lang="en-US" dirty="0" smtClean="0"/>
          </a:p>
          <a:p>
            <a:r>
              <a:rPr lang="en-US" b="1" i="1" dirty="0" smtClean="0"/>
              <a:t>Negotiator</a:t>
            </a:r>
            <a:r>
              <a:rPr lang="en-US" dirty="0" smtClean="0"/>
              <a:t>: it’s the role which involves official negotiation and bargaining with other organization in order to achieve outcomes for the manager’s unit of responsibility.</a:t>
            </a:r>
          </a:p>
          <a:p>
            <a:pPr>
              <a:buNone/>
            </a:pPr>
            <a:endParaRPr lang="en-US" dirty="0" smtClean="0"/>
          </a:p>
          <a:p>
            <a:pPr>
              <a:buNone/>
            </a:pPr>
            <a:r>
              <a:rPr lang="en-US" dirty="0" smtClean="0"/>
              <a:t> As well as interacting with superiors, persons in other departments, and subordinates. Negotiation affects resource allocation, resolution of disturbances, implementation of change, and interpersonal behavior.</a:t>
            </a:r>
          </a:p>
          <a:p>
            <a:pPr>
              <a:buNone/>
            </a:pP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52400"/>
          </a:xfrm>
        </p:spPr>
        <p:txBody>
          <a:bodyPr>
            <a:normAutofit fontScale="90000"/>
          </a:bodyPr>
          <a:lstStyle/>
          <a:p>
            <a:endParaRPr lang="en-US" dirty="0"/>
          </a:p>
        </p:txBody>
      </p:sp>
      <p:sp>
        <p:nvSpPr>
          <p:cNvPr id="3" name="Content Placeholder 2"/>
          <p:cNvSpPr>
            <a:spLocks noGrp="1"/>
          </p:cNvSpPr>
          <p:nvPr>
            <p:ph idx="1"/>
          </p:nvPr>
        </p:nvSpPr>
        <p:spPr>
          <a:xfrm>
            <a:off x="152400" y="762000"/>
            <a:ext cx="8839200" cy="5867400"/>
          </a:xfrm>
        </p:spPr>
        <p:txBody>
          <a:bodyPr>
            <a:normAutofit/>
          </a:bodyPr>
          <a:lstStyle/>
          <a:p>
            <a:r>
              <a:rPr lang="en-US" dirty="0" smtClean="0"/>
              <a:t>The interpersonal roles are in relations with all other managers arising from the manager's status and authority to provide information. </a:t>
            </a:r>
          </a:p>
          <a:p>
            <a:pPr>
              <a:buNone/>
            </a:pPr>
            <a:endParaRPr lang="en-US" dirty="0" smtClean="0"/>
          </a:p>
          <a:p>
            <a:r>
              <a:rPr lang="en-US" dirty="0" smtClean="0"/>
              <a:t>The informational roles relate to the sources and communication of information arising from the manager's interpersonal roles to link all managerial work together.</a:t>
            </a:r>
          </a:p>
          <a:p>
            <a:endParaRPr lang="en-US" dirty="0" smtClean="0"/>
          </a:p>
          <a:p>
            <a:r>
              <a:rPr lang="en-US" dirty="0" smtClean="0"/>
              <a:t> The decisional roles involve the managers' making significant use of the available information to make their own decisions. </a:t>
            </a:r>
          </a:p>
          <a:p>
            <a:pPr>
              <a:buNone/>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rot="10800000" flipV="1">
            <a:off x="457200" y="457200"/>
            <a:ext cx="8229600" cy="914400"/>
          </a:xfrm>
        </p:spPr>
        <p:txBody>
          <a:bodyPr>
            <a:normAutofit/>
          </a:bodyPr>
          <a:lstStyle/>
          <a:p>
            <a:pPr algn="ctr"/>
            <a:r>
              <a:rPr lang="en-US" b="1" dirty="0" smtClean="0"/>
              <a:t>Management Concept</a:t>
            </a:r>
            <a:endParaRPr lang="en-US" b="1" dirty="0">
              <a:solidFill>
                <a:schemeClr val="tx1"/>
              </a:solidFill>
            </a:endParaRPr>
          </a:p>
        </p:txBody>
      </p:sp>
      <p:sp>
        <p:nvSpPr>
          <p:cNvPr id="3" name="Content Placeholder 2"/>
          <p:cNvSpPr>
            <a:spLocks noGrp="1"/>
          </p:cNvSpPr>
          <p:nvPr>
            <p:ph idx="1"/>
          </p:nvPr>
        </p:nvSpPr>
        <p:spPr>
          <a:xfrm>
            <a:off x="228600" y="1447800"/>
            <a:ext cx="8686800" cy="5257800"/>
          </a:xfrm>
        </p:spPr>
        <p:txBody>
          <a:bodyPr>
            <a:normAutofit/>
          </a:bodyPr>
          <a:lstStyle/>
          <a:p>
            <a:pPr>
              <a:buFont typeface="Wingdings" pitchFamily="2" charset="2"/>
              <a:buChar char="Ø"/>
            </a:pPr>
            <a:r>
              <a:rPr lang="en-US" sz="2400" dirty="0" smtClean="0">
                <a:latin typeface="Times New Roman" pitchFamily="18" charset="0"/>
                <a:cs typeface="Times New Roman" pitchFamily="18" charset="0"/>
              </a:rPr>
              <a:t>Management is the getting things done through and with people.</a:t>
            </a:r>
          </a:p>
          <a:p>
            <a:pPr>
              <a:buNone/>
            </a:pPr>
            <a:endParaRPr lang="en-US" sz="2400" dirty="0" smtClean="0">
              <a:latin typeface="Times New Roman" pitchFamily="18" charset="0"/>
              <a:cs typeface="Times New Roman" pitchFamily="18" charset="0"/>
            </a:endParaRPr>
          </a:p>
          <a:p>
            <a:pPr>
              <a:buFont typeface="Wingdings" pitchFamily="2" charset="2"/>
              <a:buChar char="Ø"/>
            </a:pPr>
            <a:r>
              <a:rPr lang="en-GB" sz="2400" dirty="0" smtClean="0">
                <a:latin typeface="Times New Roman" pitchFamily="18" charset="0"/>
                <a:cs typeface="Times New Roman" pitchFamily="18" charset="0"/>
              </a:rPr>
              <a:t>Dealing with various and hard- achieving challenges is the nature of management.</a:t>
            </a:r>
          </a:p>
          <a:p>
            <a:pPr>
              <a:buNone/>
            </a:pPr>
            <a:endParaRPr lang="en-US" sz="2400" dirty="0" smtClean="0">
              <a:latin typeface="Times New Roman" pitchFamily="18" charset="0"/>
              <a:cs typeface="Times New Roman" pitchFamily="18" charset="0"/>
            </a:endParaRPr>
          </a:p>
          <a:p>
            <a:pPr>
              <a:buFont typeface="Wingdings" pitchFamily="2" charset="2"/>
              <a:buChar char="Ø"/>
            </a:pPr>
            <a:r>
              <a:rPr lang="en-GB" sz="2400" dirty="0" smtClean="0">
                <a:latin typeface="Times New Roman" pitchFamily="18" charset="0"/>
                <a:cs typeface="Times New Roman" pitchFamily="18" charset="0"/>
              </a:rPr>
              <a:t>The verb manage comes from the </a:t>
            </a:r>
            <a:r>
              <a:rPr lang="en-GB" sz="2400" dirty="0" smtClean="0">
                <a:latin typeface="Times New Roman" pitchFamily="18" charset="0"/>
                <a:cs typeface="Times New Roman" pitchFamily="18" charset="0"/>
                <a:hlinkClick r:id="rId2"/>
              </a:rPr>
              <a:t>Italian</a:t>
            </a:r>
            <a:r>
              <a:rPr lang="en-GB" sz="2400" dirty="0" smtClean="0">
                <a:latin typeface="Times New Roman" pitchFamily="18" charset="0"/>
                <a:cs typeface="Times New Roman" pitchFamily="18" charset="0"/>
              </a:rPr>
              <a:t> </a:t>
            </a:r>
            <a:r>
              <a:rPr lang="en-GB" sz="2400" dirty="0" err="1" smtClean="0">
                <a:latin typeface="Times New Roman" pitchFamily="18" charset="0"/>
                <a:cs typeface="Times New Roman" pitchFamily="18" charset="0"/>
              </a:rPr>
              <a:t>maneggiare</a:t>
            </a:r>
            <a:r>
              <a:rPr lang="en-GB" sz="2400" dirty="0" smtClean="0">
                <a:latin typeface="Times New Roman" pitchFamily="18" charset="0"/>
                <a:cs typeface="Times New Roman" pitchFamily="18" charset="0"/>
              </a:rPr>
              <a:t> (to handle -especially tools), which in turn derives from the </a:t>
            </a:r>
            <a:r>
              <a:rPr lang="en-GB" sz="2400" dirty="0" smtClean="0">
                <a:latin typeface="Times New Roman" pitchFamily="18" charset="0"/>
                <a:cs typeface="Times New Roman" pitchFamily="18" charset="0"/>
                <a:hlinkClick r:id="rId3"/>
              </a:rPr>
              <a:t>Latin</a:t>
            </a:r>
            <a:r>
              <a:rPr lang="en-GB" sz="2400" dirty="0" smtClean="0">
                <a:latin typeface="Times New Roman" pitchFamily="18" charset="0"/>
                <a:cs typeface="Times New Roman" pitchFamily="18" charset="0"/>
              </a:rPr>
              <a:t> </a:t>
            </a:r>
            <a:r>
              <a:rPr lang="en-GB" sz="2400" dirty="0" err="1" smtClean="0">
                <a:latin typeface="Times New Roman" pitchFamily="18" charset="0"/>
                <a:cs typeface="Times New Roman" pitchFamily="18" charset="0"/>
              </a:rPr>
              <a:t>manus</a:t>
            </a:r>
            <a:r>
              <a:rPr lang="en-GB" sz="2400" dirty="0" smtClean="0">
                <a:latin typeface="Times New Roman" pitchFamily="18" charset="0"/>
                <a:cs typeface="Times New Roman" pitchFamily="18" charset="0"/>
              </a:rPr>
              <a:t> (hand). </a:t>
            </a:r>
          </a:p>
          <a:p>
            <a:pPr>
              <a:buNone/>
            </a:pPr>
            <a:r>
              <a:rPr lang="en-US" sz="2400" dirty="0" smtClean="0">
                <a:latin typeface="Times New Roman" pitchFamily="18" charset="0"/>
                <a:cs typeface="Times New Roman" pitchFamily="18" charset="0"/>
              </a:rPr>
              <a:t> </a:t>
            </a:r>
          </a:p>
          <a:p>
            <a:pPr>
              <a:buFont typeface="Wingdings" pitchFamily="2" charset="2"/>
              <a:buChar char="Ø"/>
            </a:pPr>
            <a:r>
              <a:rPr lang="en-GB" sz="2400" dirty="0" smtClean="0">
                <a:latin typeface="Times New Roman" pitchFamily="18" charset="0"/>
                <a:cs typeface="Times New Roman" pitchFamily="18" charset="0"/>
              </a:rPr>
              <a:t>The French word </a:t>
            </a:r>
            <a:r>
              <a:rPr lang="en-GB" sz="2400" dirty="0" err="1" smtClean="0">
                <a:latin typeface="Times New Roman" pitchFamily="18" charset="0"/>
                <a:cs typeface="Times New Roman" pitchFamily="18" charset="0"/>
              </a:rPr>
              <a:t>mesnagement</a:t>
            </a:r>
            <a:r>
              <a:rPr lang="en-GB" sz="2400" dirty="0" smtClean="0">
                <a:latin typeface="Times New Roman" pitchFamily="18" charset="0"/>
                <a:cs typeface="Times New Roman" pitchFamily="18" charset="0"/>
              </a:rPr>
              <a:t> (later </a:t>
            </a:r>
            <a:r>
              <a:rPr lang="en-GB" sz="2400" dirty="0" err="1" smtClean="0">
                <a:latin typeface="Times New Roman" pitchFamily="18" charset="0"/>
                <a:cs typeface="Times New Roman" pitchFamily="18" charset="0"/>
              </a:rPr>
              <a:t>ménagement</a:t>
            </a:r>
            <a:r>
              <a:rPr lang="en-GB" sz="2400" dirty="0" smtClean="0">
                <a:latin typeface="Times New Roman" pitchFamily="18" charset="0"/>
                <a:cs typeface="Times New Roman" pitchFamily="18" charset="0"/>
              </a:rPr>
              <a:t>) influenced the development in meaning of the English word management in the 17th and 18th centuries</a:t>
            </a:r>
            <a:endParaRPr lang="ar-IQ" sz="24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152400"/>
          </a:xfrm>
        </p:spPr>
        <p:txBody>
          <a:bodyPr>
            <a:normAutofit fontScale="90000"/>
          </a:bodyPr>
          <a:lstStyle/>
          <a:p>
            <a:endParaRPr lang="en-US" dirty="0"/>
          </a:p>
        </p:txBody>
      </p:sp>
      <p:sp>
        <p:nvSpPr>
          <p:cNvPr id="3" name="Content Placeholder 2"/>
          <p:cNvSpPr>
            <a:spLocks noGrp="1"/>
          </p:cNvSpPr>
          <p:nvPr>
            <p:ph idx="1"/>
          </p:nvPr>
        </p:nvSpPr>
        <p:spPr>
          <a:xfrm>
            <a:off x="228600" y="838200"/>
            <a:ext cx="8915400" cy="5486400"/>
          </a:xfrm>
        </p:spPr>
        <p:txBody>
          <a:bodyPr/>
          <a:lstStyle/>
          <a:p>
            <a:r>
              <a:rPr lang="en-US" dirty="0" smtClean="0"/>
              <a:t>The performance of managerial roles and the requirements of these roles can be played at different times by the same manager and to different degrees depending on the level and function of management. </a:t>
            </a:r>
          </a:p>
          <a:p>
            <a:pPr>
              <a:buNone/>
            </a:pPr>
            <a:endParaRPr lang="en-US" dirty="0" smtClean="0"/>
          </a:p>
          <a:p>
            <a:r>
              <a:rPr lang="en-US" dirty="0" smtClean="0"/>
              <a:t>The ten roles, which are not easily isolated in practice, are described individually, but they form an integrated whole.</a:t>
            </a:r>
          </a:p>
          <a:p>
            <a:endParaRPr lang="en-US" dirty="0" smtClean="0"/>
          </a:p>
          <a:p>
            <a:r>
              <a:rPr lang="en-US" dirty="0" smtClean="0"/>
              <a:t> If any role is removed, this affects the effectiveness of the manager's overall performance.</a:t>
            </a:r>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152400"/>
          </a:xfrm>
        </p:spPr>
        <p:txBody>
          <a:bodyPr>
            <a:normAutofit fontScale="90000"/>
          </a:bodyPr>
          <a:lstStyle/>
          <a:p>
            <a:endParaRPr lang="en-US" dirty="0"/>
          </a:p>
        </p:txBody>
      </p:sp>
      <p:pic>
        <p:nvPicPr>
          <p:cNvPr id="4" name="Content Placeholder 3"/>
          <p:cNvPicPr>
            <a:picLocks noGrp="1"/>
          </p:cNvPicPr>
          <p:nvPr>
            <p:ph idx="1"/>
          </p:nvPr>
        </p:nvPicPr>
        <p:blipFill>
          <a:blip r:embed="rId2"/>
          <a:stretch>
            <a:fillRect/>
          </a:stretch>
        </p:blipFill>
        <p:spPr>
          <a:xfrm>
            <a:off x="0" y="0"/>
            <a:ext cx="9144000" cy="6858000"/>
          </a:xfrm>
          <a:prstGeom prst="rect">
            <a:avLst/>
          </a:prstGeom>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ctr">
              <a:buNone/>
            </a:pPr>
            <a:r>
              <a:rPr lang="en-US" sz="6600" dirty="0" smtClean="0"/>
              <a:t>Thank you</a:t>
            </a:r>
            <a:endParaRPr lang="en-US" sz="66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45719"/>
          </a:xfrm>
        </p:spPr>
        <p:txBody>
          <a:bodyPr>
            <a:normAutofit fontScale="90000"/>
          </a:bodyPr>
          <a:lstStyle/>
          <a:p>
            <a:endParaRPr lang="en-US" dirty="0"/>
          </a:p>
        </p:txBody>
      </p:sp>
      <p:sp>
        <p:nvSpPr>
          <p:cNvPr id="3" name="Content Placeholder 2"/>
          <p:cNvSpPr>
            <a:spLocks noGrp="1"/>
          </p:cNvSpPr>
          <p:nvPr>
            <p:ph idx="1"/>
          </p:nvPr>
        </p:nvSpPr>
        <p:spPr>
          <a:xfrm>
            <a:off x="304800" y="609600"/>
            <a:ext cx="8610600" cy="6096000"/>
          </a:xfrm>
        </p:spPr>
        <p:txBody>
          <a:bodyPr>
            <a:normAutofit lnSpcReduction="10000"/>
          </a:bodyPr>
          <a:lstStyle/>
          <a:p>
            <a:r>
              <a:rPr lang="en-GB" dirty="0" smtClean="0"/>
              <a:t>The Management word comes from (Ad- Ministration), it means serves, and it refers to who work in Management will provide services to others.</a:t>
            </a:r>
          </a:p>
          <a:p>
            <a:endParaRPr lang="en-GB" dirty="0" smtClean="0"/>
          </a:p>
          <a:p>
            <a:r>
              <a:rPr lang="en-GB" dirty="0" smtClean="0"/>
              <a:t>Management is important for every individual and group when they are practising any activity in society. </a:t>
            </a:r>
          </a:p>
          <a:p>
            <a:endParaRPr lang="en-GB" dirty="0" smtClean="0"/>
          </a:p>
          <a:p>
            <a:r>
              <a:rPr lang="en-GB" dirty="0" smtClean="0"/>
              <a:t>Because it is as a support factor that helps to achieving individual and group goals. </a:t>
            </a:r>
          </a:p>
          <a:p>
            <a:endParaRPr lang="en-GB" dirty="0" smtClean="0"/>
          </a:p>
          <a:p>
            <a:r>
              <a:rPr lang="en-GB" dirty="0" smtClean="0"/>
              <a:t>Therefore the success or fail of organization in meeting individuals need depend on how manage it. </a:t>
            </a:r>
          </a:p>
          <a:p>
            <a:pPr>
              <a:buNone/>
            </a:pPr>
            <a:endParaRPr lang="en-GB" dirty="0" smtClean="0"/>
          </a:p>
          <a:p>
            <a:r>
              <a:rPr lang="en-GB" dirty="0" smtClean="0"/>
              <a:t>As well developing any society and country will depend in styles of management that used. </a:t>
            </a: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00"/>
            <a:ext cx="8229600" cy="152400"/>
          </a:xfrm>
        </p:spPr>
        <p:txBody>
          <a:bodyPr>
            <a:normAutofit fontScale="90000"/>
          </a:bodyPr>
          <a:lstStyle/>
          <a:p>
            <a:endParaRPr lang="en-US" dirty="0"/>
          </a:p>
        </p:txBody>
      </p:sp>
      <p:sp>
        <p:nvSpPr>
          <p:cNvPr id="3" name="Content Placeholder 2"/>
          <p:cNvSpPr>
            <a:spLocks noGrp="1"/>
          </p:cNvSpPr>
          <p:nvPr>
            <p:ph idx="1"/>
          </p:nvPr>
        </p:nvSpPr>
        <p:spPr>
          <a:xfrm>
            <a:off x="228600" y="381000"/>
            <a:ext cx="8686800" cy="6172200"/>
          </a:xfrm>
        </p:spPr>
        <p:txBody>
          <a:bodyPr/>
          <a:lstStyle/>
          <a:p>
            <a:pPr>
              <a:buNone/>
            </a:pPr>
            <a:r>
              <a:rPr lang="en-GB" sz="2800" i="1" dirty="0" smtClean="0"/>
              <a:t>Management Concepts</a:t>
            </a:r>
          </a:p>
        </p:txBody>
      </p:sp>
      <p:sp>
        <p:nvSpPr>
          <p:cNvPr id="5" name="Oval 4"/>
          <p:cNvSpPr/>
          <p:nvPr/>
        </p:nvSpPr>
        <p:spPr>
          <a:xfrm>
            <a:off x="990600" y="914400"/>
            <a:ext cx="2362200" cy="1371600"/>
          </a:xfrm>
          <a:prstGeom prst="ellipse">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Money</a:t>
            </a:r>
          </a:p>
        </p:txBody>
      </p:sp>
      <p:sp>
        <p:nvSpPr>
          <p:cNvPr id="8" name="Oval 7"/>
          <p:cNvSpPr/>
          <p:nvPr/>
        </p:nvSpPr>
        <p:spPr>
          <a:xfrm>
            <a:off x="4800600" y="457200"/>
            <a:ext cx="2209800" cy="1371600"/>
          </a:xfrm>
          <a:prstGeom prst="ellipse">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Materiel</a:t>
            </a:r>
          </a:p>
        </p:txBody>
      </p:sp>
      <p:sp>
        <p:nvSpPr>
          <p:cNvPr id="9" name="Oval 8"/>
          <p:cNvSpPr/>
          <p:nvPr/>
        </p:nvSpPr>
        <p:spPr>
          <a:xfrm>
            <a:off x="7010400" y="2971800"/>
            <a:ext cx="1828800" cy="1752600"/>
          </a:xfrm>
          <a:prstGeom prst="ellipse">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Machinery</a:t>
            </a:r>
          </a:p>
        </p:txBody>
      </p:sp>
      <p:sp>
        <p:nvSpPr>
          <p:cNvPr id="10" name="Oval 9"/>
          <p:cNvSpPr/>
          <p:nvPr/>
        </p:nvSpPr>
        <p:spPr>
          <a:xfrm>
            <a:off x="4191000" y="5181600"/>
            <a:ext cx="2057400" cy="1371600"/>
          </a:xfrm>
          <a:prstGeom prst="ellipse">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Manpower</a:t>
            </a:r>
          </a:p>
        </p:txBody>
      </p:sp>
      <p:sp>
        <p:nvSpPr>
          <p:cNvPr id="11" name="Oval 10"/>
          <p:cNvSpPr/>
          <p:nvPr/>
        </p:nvSpPr>
        <p:spPr>
          <a:xfrm>
            <a:off x="685800" y="3886200"/>
            <a:ext cx="1752600" cy="2057400"/>
          </a:xfrm>
          <a:prstGeom prst="ellipse">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Method</a:t>
            </a:r>
          </a:p>
        </p:txBody>
      </p:sp>
      <p:sp>
        <p:nvSpPr>
          <p:cNvPr id="12" name="Rectangle 11"/>
          <p:cNvSpPr/>
          <p:nvPr/>
        </p:nvSpPr>
        <p:spPr>
          <a:xfrm>
            <a:off x="3505200" y="2819400"/>
            <a:ext cx="2438400" cy="1676400"/>
          </a:xfrm>
          <a:prstGeom prst="rect">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Management</a:t>
            </a:r>
          </a:p>
        </p:txBody>
      </p:sp>
      <p:cxnSp>
        <p:nvCxnSpPr>
          <p:cNvPr id="14" name="Straight Arrow Connector 13"/>
          <p:cNvCxnSpPr/>
          <p:nvPr/>
        </p:nvCxnSpPr>
        <p:spPr>
          <a:xfrm rot="10800000">
            <a:off x="2743200" y="2209800"/>
            <a:ext cx="762000" cy="685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a:endCxn id="11" idx="6"/>
          </p:cNvCxnSpPr>
          <p:nvPr/>
        </p:nvCxnSpPr>
        <p:spPr>
          <a:xfrm rot="10800000" flipV="1">
            <a:off x="2438400" y="4495800"/>
            <a:ext cx="1066800" cy="4191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a:endCxn id="8" idx="4"/>
          </p:cNvCxnSpPr>
          <p:nvPr/>
        </p:nvCxnSpPr>
        <p:spPr>
          <a:xfrm rot="5400000" flipH="1" flipV="1">
            <a:off x="5200650" y="2114550"/>
            <a:ext cx="990600" cy="4191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a:stCxn id="12" idx="3"/>
            <a:endCxn id="9" idx="2"/>
          </p:cNvCxnSpPr>
          <p:nvPr/>
        </p:nvCxnSpPr>
        <p:spPr>
          <a:xfrm>
            <a:off x="5943600" y="3657600"/>
            <a:ext cx="1066800" cy="1905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a:stCxn id="12" idx="2"/>
          </p:cNvCxnSpPr>
          <p:nvPr/>
        </p:nvCxnSpPr>
        <p:spPr>
          <a:xfrm rot="16200000" flipH="1">
            <a:off x="4533900" y="4686300"/>
            <a:ext cx="685800" cy="304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76200"/>
          </a:xfrm>
        </p:spPr>
        <p:txBody>
          <a:bodyPr>
            <a:normAutofit fontScale="90000"/>
          </a:bodyPr>
          <a:lstStyle/>
          <a:p>
            <a:endParaRPr lang="en-US" dirty="0"/>
          </a:p>
        </p:txBody>
      </p:sp>
      <p:sp>
        <p:nvSpPr>
          <p:cNvPr id="3" name="Content Placeholder 2"/>
          <p:cNvSpPr>
            <a:spLocks noGrp="1"/>
          </p:cNvSpPr>
          <p:nvPr>
            <p:ph idx="1"/>
          </p:nvPr>
        </p:nvSpPr>
        <p:spPr>
          <a:xfrm>
            <a:off x="228600" y="533400"/>
            <a:ext cx="8686800" cy="6019800"/>
          </a:xfrm>
        </p:spPr>
        <p:txBody>
          <a:bodyPr>
            <a:normAutofit fontScale="92500" lnSpcReduction="10000"/>
          </a:bodyPr>
          <a:lstStyle/>
          <a:p>
            <a:pPr>
              <a:buNone/>
            </a:pPr>
            <a:r>
              <a:rPr lang="en-GB" sz="2800" b="1" i="1" dirty="0" smtClean="0"/>
              <a:t>What is management?</a:t>
            </a:r>
          </a:p>
          <a:p>
            <a:pPr>
              <a:buNone/>
            </a:pPr>
            <a:endParaRPr lang="en-US" sz="2800" dirty="0" smtClean="0"/>
          </a:p>
          <a:p>
            <a:pPr>
              <a:buFont typeface="Wingdings" pitchFamily="2" charset="2"/>
              <a:buChar char="Ø"/>
            </a:pPr>
            <a:r>
              <a:rPr lang="en-GB" sz="2800" dirty="0" smtClean="0"/>
              <a:t>There isn’t a unique definition of management, many management theorists wrote the different definition </a:t>
            </a:r>
          </a:p>
          <a:p>
            <a:pPr>
              <a:buFont typeface="Wingdings" pitchFamily="2" charset="2"/>
              <a:buChar char="Ø"/>
            </a:pPr>
            <a:endParaRPr lang="en-US" sz="2800" dirty="0" smtClean="0"/>
          </a:p>
          <a:p>
            <a:pPr>
              <a:buFont typeface="Wingdings" pitchFamily="2" charset="2"/>
              <a:buChar char="Ø"/>
            </a:pPr>
            <a:r>
              <a:rPr lang="en-GB" sz="2800" dirty="0" smtClean="0"/>
              <a:t> Defined by H </a:t>
            </a:r>
            <a:r>
              <a:rPr lang="en-GB" sz="2800" dirty="0" err="1" smtClean="0"/>
              <a:t>fayol</a:t>
            </a:r>
            <a:r>
              <a:rPr lang="en-GB" sz="2800" dirty="0" smtClean="0"/>
              <a:t> (1916) as, </a:t>
            </a:r>
            <a:r>
              <a:rPr lang="en-GB" sz="2800" dirty="0" smtClean="0">
                <a:latin typeface="Times New Roman" pitchFamily="18" charset="0"/>
                <a:cs typeface="Times New Roman" pitchFamily="18" charset="0"/>
              </a:rPr>
              <a:t>To manage is to forecast and plan, to organize, to command, to coordinate and to control.</a:t>
            </a:r>
          </a:p>
          <a:p>
            <a:pPr>
              <a:buNone/>
            </a:pPr>
            <a:endParaRPr lang="en-GB" sz="2800" dirty="0" smtClean="0">
              <a:latin typeface="Times New Roman" pitchFamily="18" charset="0"/>
              <a:cs typeface="Times New Roman" pitchFamily="18" charset="0"/>
            </a:endParaRPr>
          </a:p>
          <a:p>
            <a:pPr>
              <a:buFont typeface="Wingdings" pitchFamily="2" charset="2"/>
              <a:buChar char="Ø"/>
            </a:pPr>
            <a:r>
              <a:rPr lang="en-GB" sz="2800" dirty="0" smtClean="0">
                <a:latin typeface="Times New Roman" pitchFamily="18" charset="0"/>
                <a:cs typeface="Times New Roman" pitchFamily="18" charset="0"/>
              </a:rPr>
              <a:t> Defined by E.F.L. </a:t>
            </a:r>
            <a:r>
              <a:rPr lang="en-GB" sz="2800" dirty="0" err="1" smtClean="0">
                <a:latin typeface="Times New Roman" pitchFamily="18" charset="0"/>
                <a:cs typeface="Times New Roman" pitchFamily="18" charset="0"/>
              </a:rPr>
              <a:t>Brech</a:t>
            </a:r>
            <a:r>
              <a:rPr lang="en-GB" sz="2800" dirty="0" smtClean="0">
                <a:latin typeface="Times New Roman" pitchFamily="18" charset="0"/>
                <a:cs typeface="Times New Roman" pitchFamily="18" charset="0"/>
              </a:rPr>
              <a:t> (1957) as, Management is a social process... the process consist of.... planning, control, coordination and motivation.</a:t>
            </a:r>
          </a:p>
          <a:p>
            <a:pPr>
              <a:buNone/>
            </a:pPr>
            <a:endParaRPr lang="en-GB" sz="2800" dirty="0" smtClean="0">
              <a:latin typeface="Times New Roman" pitchFamily="18" charset="0"/>
              <a:cs typeface="Times New Roman" pitchFamily="18" charset="0"/>
            </a:endParaRPr>
          </a:p>
          <a:p>
            <a:pPr>
              <a:buFont typeface="Wingdings" pitchFamily="2" charset="2"/>
              <a:buChar char="Ø"/>
            </a:pPr>
            <a:r>
              <a:rPr lang="en-GB" sz="2800" dirty="0" smtClean="0">
                <a:latin typeface="Times New Roman" pitchFamily="18" charset="0"/>
                <a:cs typeface="Times New Roman" pitchFamily="18" charset="0"/>
              </a:rPr>
              <a:t>the five managerial functions (are): planning, organizing, staffing, directing &amp;leading, and controlling. </a:t>
            </a:r>
            <a:endParaRPr lang="en-US"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02919"/>
            <a:ext cx="8229600" cy="45719"/>
          </a:xfrm>
        </p:spPr>
        <p:txBody>
          <a:bodyPr>
            <a:normAutofit fontScale="90000"/>
          </a:bodyPr>
          <a:lstStyle/>
          <a:p>
            <a:endParaRPr lang="en-US" dirty="0"/>
          </a:p>
        </p:txBody>
      </p:sp>
      <p:sp>
        <p:nvSpPr>
          <p:cNvPr id="3" name="Content Placeholder 2"/>
          <p:cNvSpPr>
            <a:spLocks noGrp="1"/>
          </p:cNvSpPr>
          <p:nvPr>
            <p:ph idx="1"/>
          </p:nvPr>
        </p:nvSpPr>
        <p:spPr>
          <a:xfrm>
            <a:off x="228600" y="838200"/>
            <a:ext cx="8534400" cy="5791200"/>
          </a:xfrm>
        </p:spPr>
        <p:txBody>
          <a:bodyPr>
            <a:normAutofit/>
          </a:bodyPr>
          <a:lstStyle/>
          <a:p>
            <a:pPr>
              <a:buNone/>
            </a:pPr>
            <a:r>
              <a:rPr lang="en-GB" sz="2800" b="1" dirty="0" smtClean="0"/>
              <a:t>Management can be defined in general as:</a:t>
            </a:r>
            <a:endParaRPr lang="en-US" sz="2800" b="1" dirty="0" smtClean="0"/>
          </a:p>
          <a:p>
            <a:pPr>
              <a:buNone/>
            </a:pPr>
            <a:endParaRPr lang="en-US" sz="2800" dirty="0" smtClean="0"/>
          </a:p>
          <a:p>
            <a:pPr>
              <a:buFont typeface="Wingdings" pitchFamily="2" charset="2"/>
              <a:buChar char="Ø"/>
            </a:pPr>
            <a:r>
              <a:rPr lang="en-GB" sz="2800" dirty="0" smtClean="0"/>
              <a:t>Management is a process to achieve organization goals through planning, organizing, leading and controlling organizational resources efficiently and effectively. </a:t>
            </a:r>
            <a:endParaRPr lang="en-US" sz="2800" dirty="0" smtClean="0"/>
          </a:p>
          <a:p>
            <a:pPr>
              <a:buNone/>
            </a:pPr>
            <a:endParaRPr lang="en-US" sz="2800" dirty="0" smtClean="0"/>
          </a:p>
          <a:p>
            <a:pPr>
              <a:buFont typeface="Wingdings" pitchFamily="2" charset="2"/>
              <a:buChar char="Ø"/>
            </a:pPr>
            <a:r>
              <a:rPr lang="en-GB" sz="2800" dirty="0" smtClean="0"/>
              <a:t>Measures how efficiently and effectively managers use resources to satisfy customers and achieve goals.</a:t>
            </a:r>
          </a:p>
          <a:p>
            <a:pPr>
              <a:buNone/>
            </a:pPr>
            <a:endParaRPr lang="en-GB" sz="2800" dirty="0" smtClean="0"/>
          </a:p>
          <a:p>
            <a:pPr>
              <a:buNone/>
            </a:pPr>
            <a:endParaRPr lang="en-US" sz="2800"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76200"/>
          </a:xfrm>
        </p:spPr>
        <p:txBody>
          <a:bodyPr>
            <a:normAutofit fontScale="90000"/>
          </a:bodyPr>
          <a:lstStyle/>
          <a:p>
            <a:endParaRPr lang="en-US" dirty="0"/>
          </a:p>
        </p:txBody>
      </p:sp>
      <p:sp>
        <p:nvSpPr>
          <p:cNvPr id="3" name="Content Placeholder 2"/>
          <p:cNvSpPr>
            <a:spLocks noGrp="1"/>
          </p:cNvSpPr>
          <p:nvPr>
            <p:ph idx="1"/>
          </p:nvPr>
        </p:nvSpPr>
        <p:spPr>
          <a:xfrm>
            <a:off x="304800" y="381000"/>
            <a:ext cx="8534400" cy="5943600"/>
          </a:xfrm>
        </p:spPr>
        <p:txBody>
          <a:bodyPr/>
          <a:lstStyle/>
          <a:p>
            <a:pPr>
              <a:buFont typeface="Wingdings" pitchFamily="2" charset="2"/>
              <a:buChar char="Ø"/>
            </a:pPr>
            <a:r>
              <a:rPr lang="en-GB" sz="2800" dirty="0" smtClean="0"/>
              <a:t>Efficiency: A measure of how well resources are used to achieve a goal.</a:t>
            </a:r>
          </a:p>
          <a:p>
            <a:pPr>
              <a:buNone/>
            </a:pPr>
            <a:r>
              <a:rPr lang="en-GB" sz="2800" dirty="0" smtClean="0"/>
              <a:t/>
            </a:r>
            <a:br>
              <a:rPr lang="en-GB" sz="2800" dirty="0" smtClean="0"/>
            </a:br>
            <a:r>
              <a:rPr lang="en-GB" sz="2800" dirty="0" smtClean="0"/>
              <a:t>Usually, managers must try to minimize the input of resources to attain the same goal.</a:t>
            </a:r>
          </a:p>
          <a:p>
            <a:pPr>
              <a:buNone/>
            </a:pPr>
            <a:endParaRPr lang="en-GB" sz="2800" dirty="0" smtClean="0"/>
          </a:p>
          <a:p>
            <a:pPr>
              <a:buFont typeface="Wingdings" pitchFamily="2" charset="2"/>
              <a:buChar char="Ø"/>
            </a:pPr>
            <a:r>
              <a:rPr lang="en-GB" sz="2800" dirty="0" smtClean="0"/>
              <a:t>Effectiveness: A measure of the appropriateness of the goals chosen (are these the right goals?), and the degree to which they are achieved.</a:t>
            </a:r>
          </a:p>
          <a:p>
            <a:pPr>
              <a:buNone/>
            </a:pPr>
            <a:endParaRPr lang="en-GB" sz="2800" dirty="0" smtClean="0"/>
          </a:p>
          <a:p>
            <a:pPr>
              <a:buFont typeface="Wingdings" pitchFamily="2" charset="2"/>
              <a:buChar char="Ø"/>
            </a:pPr>
            <a:r>
              <a:rPr lang="en-GB" sz="2800" dirty="0" smtClean="0"/>
              <a:t>Organizations are more effective when managers choose the correct goals and then achieve them.</a:t>
            </a:r>
          </a:p>
          <a:p>
            <a:pPr>
              <a:buNone/>
            </a:pP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066800"/>
          </a:xfrm>
        </p:spPr>
        <p:txBody>
          <a:bodyPr>
            <a:normAutofit fontScale="90000"/>
          </a:bodyPr>
          <a:lstStyle/>
          <a:p>
            <a:pPr algn="ctr"/>
            <a:r>
              <a:rPr lang="en-GB" b="1" dirty="0" smtClean="0"/>
              <a:t>Approaches to study Management</a:t>
            </a:r>
            <a:endParaRPr lang="en-US" dirty="0"/>
          </a:p>
        </p:txBody>
      </p:sp>
      <p:sp>
        <p:nvSpPr>
          <p:cNvPr id="3" name="Content Placeholder 2"/>
          <p:cNvSpPr>
            <a:spLocks noGrp="1"/>
          </p:cNvSpPr>
          <p:nvPr>
            <p:ph idx="1"/>
          </p:nvPr>
        </p:nvSpPr>
        <p:spPr>
          <a:xfrm>
            <a:off x="152400" y="1600200"/>
            <a:ext cx="8763000" cy="5029200"/>
          </a:xfrm>
        </p:spPr>
        <p:txBody>
          <a:bodyPr>
            <a:normAutofit fontScale="92500" lnSpcReduction="10000"/>
          </a:bodyPr>
          <a:lstStyle/>
          <a:p>
            <a:pPr>
              <a:buNone/>
            </a:pPr>
            <a:r>
              <a:rPr lang="en-GB" b="1" dirty="0" smtClean="0"/>
              <a:t>The first approach: - </a:t>
            </a:r>
            <a:r>
              <a:rPr lang="en-GB" dirty="0" smtClean="0"/>
              <a:t>Management can be study through divided into two main sectors: </a:t>
            </a:r>
          </a:p>
          <a:p>
            <a:pPr>
              <a:buNone/>
            </a:pPr>
            <a:endParaRPr lang="en-US" dirty="0" smtClean="0"/>
          </a:p>
          <a:p>
            <a:r>
              <a:rPr lang="en-GB" dirty="0" smtClean="0"/>
              <a:t>* </a:t>
            </a:r>
            <a:r>
              <a:rPr lang="en-GB" b="1" dirty="0" smtClean="0"/>
              <a:t>Business Management: - </a:t>
            </a:r>
            <a:r>
              <a:rPr lang="en-GB" dirty="0" smtClean="0"/>
              <a:t>Business management is the management of businesses, regardless of nature of the ownership may be public sector or private sector or mixed sector, which aims to achieve profits.</a:t>
            </a:r>
            <a:endParaRPr lang="en-US" dirty="0" smtClean="0"/>
          </a:p>
          <a:p>
            <a:pPr>
              <a:buNone/>
            </a:pPr>
            <a:endParaRPr lang="en-US" dirty="0" smtClean="0"/>
          </a:p>
          <a:p>
            <a:r>
              <a:rPr lang="en-GB" b="1" dirty="0" smtClean="0"/>
              <a:t>* Public Administration:- </a:t>
            </a:r>
            <a:r>
              <a:rPr lang="en-GB" dirty="0" smtClean="0"/>
              <a:t>Public administration is managing government departments and institutions; it does  not aim to achieve profits.</a:t>
            </a:r>
          </a:p>
          <a:p>
            <a:endParaRPr lang="en-GB" dirty="0" smtClean="0"/>
          </a:p>
          <a:p>
            <a:r>
              <a:rPr lang="en-GB" dirty="0" smtClean="0"/>
              <a:t>The functions of director in both are same. </a:t>
            </a:r>
            <a:endParaRPr lang="en-US" dirty="0" smtClean="0"/>
          </a:p>
          <a:p>
            <a:endParaRPr lang="en-US" dirty="0" smtClean="0"/>
          </a:p>
          <a:p>
            <a:pPr>
              <a:buNone/>
            </a:pP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spDef>
      <a:spPr>
        <a:ln>
          <a:solidFill>
            <a:schemeClr val="bg1"/>
          </a:solidFill>
        </a:ln>
      </a:spPr>
      <a:bodyPr rtlCol="0" anchor="ctr"/>
      <a:lstStyle>
        <a:defPPr algn="ctr">
          <a:defRPr dirty="0" smtClean="0"/>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docProps/app.xml><?xml version="1.0" encoding="utf-8"?>
<Properties xmlns="http://schemas.openxmlformats.org/officeDocument/2006/extended-properties" xmlns:vt="http://schemas.openxmlformats.org/officeDocument/2006/docPropsVTypes">
  <Template>Flow</Template>
  <TotalTime>1945</TotalTime>
  <Words>2032</Words>
  <Application>Microsoft Office PowerPoint</Application>
  <PresentationFormat>On-screen Show (4:3)</PresentationFormat>
  <Paragraphs>209</Paragraphs>
  <Slides>32</Slides>
  <Notes>0</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Flow</vt:lpstr>
      <vt:lpstr>   Cihan University Business &amp; Administration   principles of Management First year S1   </vt:lpstr>
      <vt:lpstr>Cotenants </vt:lpstr>
      <vt:lpstr>Management Concept</vt:lpstr>
      <vt:lpstr>PowerPoint Presentation</vt:lpstr>
      <vt:lpstr>PowerPoint Presentation</vt:lpstr>
      <vt:lpstr>PowerPoint Presentation</vt:lpstr>
      <vt:lpstr>PowerPoint Presentation</vt:lpstr>
      <vt:lpstr>PowerPoint Presentation</vt:lpstr>
      <vt:lpstr>Approaches to study Management</vt:lpstr>
      <vt:lpstr>PowerPoint Presentation</vt:lpstr>
      <vt:lpstr>Is Management science or art </vt:lpstr>
      <vt:lpstr>Management Relationship with other sciences </vt:lpstr>
      <vt:lpstr>PowerPoint Presentation</vt:lpstr>
      <vt:lpstr>Who is manager?  </vt:lpstr>
      <vt:lpstr>Principles of Management </vt:lpstr>
      <vt:lpstr>PowerPoint Presentation</vt:lpstr>
      <vt:lpstr>Management levels  </vt:lpstr>
      <vt:lpstr>PowerPoint Presentation</vt:lpstr>
      <vt:lpstr>PowerPoint Presentation</vt:lpstr>
      <vt:lpstr>PowerPoint Presentation</vt:lpstr>
      <vt:lpstr>Management skills </vt:lpstr>
      <vt:lpstr>PowerPoint Presentation</vt:lpstr>
      <vt:lpstr>PowerPoint Presentation</vt:lpstr>
      <vt:lpstr>Manager roles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Role of Intellectual Capital towards Sustainability: Study of Malaysian SMEs</dc:title>
  <dc:creator>csaw</dc:creator>
  <cp:lastModifiedBy>DELL</cp:lastModifiedBy>
  <cp:revision>232</cp:revision>
  <dcterms:created xsi:type="dcterms:W3CDTF">2014-12-14T08:03:07Z</dcterms:created>
  <dcterms:modified xsi:type="dcterms:W3CDTF">2023-01-04T06:58:04Z</dcterms:modified>
</cp:coreProperties>
</file>